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6" r:id="rId1"/>
  </p:sldMasterIdLst>
  <p:notesMasterIdLst>
    <p:notesMasterId r:id="rId45"/>
  </p:notesMasterIdLst>
  <p:handoutMasterIdLst>
    <p:handoutMasterId r:id="rId46"/>
  </p:handoutMasterIdLst>
  <p:sldIdLst>
    <p:sldId id="256" r:id="rId2"/>
    <p:sldId id="440" r:id="rId3"/>
    <p:sldId id="528" r:id="rId4"/>
    <p:sldId id="441" r:id="rId5"/>
    <p:sldId id="448" r:id="rId6"/>
    <p:sldId id="449" r:id="rId7"/>
    <p:sldId id="486" r:id="rId8"/>
    <p:sldId id="487" r:id="rId9"/>
    <p:sldId id="452" r:id="rId10"/>
    <p:sldId id="488" r:id="rId11"/>
    <p:sldId id="493" r:id="rId12"/>
    <p:sldId id="490" r:id="rId13"/>
    <p:sldId id="508" r:id="rId14"/>
    <p:sldId id="531" r:id="rId15"/>
    <p:sldId id="532" r:id="rId16"/>
    <p:sldId id="534" r:id="rId17"/>
    <p:sldId id="535" r:id="rId18"/>
    <p:sldId id="536" r:id="rId19"/>
    <p:sldId id="527" r:id="rId20"/>
    <p:sldId id="537" r:id="rId21"/>
    <p:sldId id="468" r:id="rId22"/>
    <p:sldId id="513" r:id="rId23"/>
    <p:sldId id="538" r:id="rId24"/>
    <p:sldId id="539" r:id="rId25"/>
    <p:sldId id="541" r:id="rId26"/>
    <p:sldId id="542" r:id="rId27"/>
    <p:sldId id="524" r:id="rId28"/>
    <p:sldId id="526" r:id="rId29"/>
    <p:sldId id="514" r:id="rId30"/>
    <p:sldId id="540" r:id="rId31"/>
    <p:sldId id="543" r:id="rId32"/>
    <p:sldId id="257" r:id="rId33"/>
    <p:sldId id="544" r:id="rId34"/>
    <p:sldId id="512" r:id="rId35"/>
    <p:sldId id="509" r:id="rId36"/>
    <p:sldId id="502" r:id="rId37"/>
    <p:sldId id="503" r:id="rId38"/>
    <p:sldId id="505" r:id="rId39"/>
    <p:sldId id="506" r:id="rId40"/>
    <p:sldId id="510" r:id="rId41"/>
    <p:sldId id="511" r:id="rId42"/>
    <p:sldId id="521" r:id="rId43"/>
    <p:sldId id="545"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18" autoAdjust="0"/>
  </p:normalViewPr>
  <p:slideViewPr>
    <p:cSldViewPr>
      <p:cViewPr varScale="1">
        <p:scale>
          <a:sx n="77" d="100"/>
          <a:sy n="77" d="100"/>
        </p:scale>
        <p:origin x="1176" y="78"/>
      </p:cViewPr>
      <p:guideLst>
        <p:guide orient="horz" pos="2160"/>
        <p:guide pos="2880"/>
      </p:guideLst>
    </p:cSldViewPr>
  </p:slideViewPr>
  <p:outlineViewPr>
    <p:cViewPr>
      <p:scale>
        <a:sx n="33" d="100"/>
        <a:sy n="33" d="100"/>
      </p:scale>
      <p:origin x="0" y="21882"/>
    </p:cViewPr>
  </p:outlineViewPr>
  <p:notesTextViewPr>
    <p:cViewPr>
      <p:scale>
        <a:sx n="100" d="100"/>
        <a:sy n="100" d="100"/>
      </p:scale>
      <p:origin x="0" y="0"/>
    </p:cViewPr>
  </p:notesTextViewPr>
  <p:sorterViewPr>
    <p:cViewPr>
      <p:scale>
        <a:sx n="100" d="100"/>
        <a:sy n="100" d="100"/>
      </p:scale>
      <p:origin x="0" y="1114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7D28C8D-3786-4974-AA08-F2E5DCB67ECF}" type="datetimeFigureOut">
              <a:rPr lang="en-US"/>
              <a:pPr>
                <a:defRPr/>
              </a:pPr>
              <a:t>3/28/2020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09048A0-2998-4626-8086-FAA1CCA4841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DD3D30D-BC54-41F5-A221-B12000D23DAF}" type="datetimeFigureOut">
              <a:rPr lang="en-US"/>
              <a:pPr>
                <a:defRPr/>
              </a:pPr>
              <a:t>3/28/2020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4ECB0EE-1275-458C-8B59-449DFC992CB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280AE7-3FA5-465A-B8D3-6DB007E49F17}" type="slidenum">
              <a:rPr lang="en-US" smtClean="0"/>
              <a:pPr fontAlgn="base">
                <a:spcBef>
                  <a:spcPct val="0"/>
                </a:spcBef>
                <a:spcAft>
                  <a:spcPct val="0"/>
                </a:spcAft>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280AE7-3FA5-465A-B8D3-6DB007E49F17}" type="slidenum">
              <a:rPr lang="en-US" smtClean="0"/>
              <a:pPr fontAlgn="base">
                <a:spcBef>
                  <a:spcPct val="0"/>
                </a:spcBef>
                <a:spcAft>
                  <a:spcPct val="0"/>
                </a:spcAft>
                <a:defRPr/>
              </a:pPr>
              <a:t>20</a:t>
            </a:fld>
            <a:endParaRPr lang="en-US" dirty="0"/>
          </a:p>
        </p:txBody>
      </p:sp>
    </p:spTree>
    <p:extLst>
      <p:ext uri="{BB962C8B-B14F-4D97-AF65-F5344CB8AC3E}">
        <p14:creationId xmlns:p14="http://schemas.microsoft.com/office/powerpoint/2010/main" val="994431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280AE7-3FA5-465A-B8D3-6DB007E49F17}" type="slidenum">
              <a:rPr lang="en-US" smtClean="0"/>
              <a:pPr fontAlgn="base">
                <a:spcBef>
                  <a:spcPct val="0"/>
                </a:spcBef>
                <a:spcAft>
                  <a:spcPct val="0"/>
                </a:spcAft>
                <a:defRPr/>
              </a:pPr>
              <a:t>33</a:t>
            </a:fld>
            <a:endParaRPr lang="en-US" dirty="0"/>
          </a:p>
        </p:txBody>
      </p:sp>
    </p:spTree>
    <p:extLst>
      <p:ext uri="{BB962C8B-B14F-4D97-AF65-F5344CB8AC3E}">
        <p14:creationId xmlns:p14="http://schemas.microsoft.com/office/powerpoint/2010/main" val="7231037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fld id="{7CF664DB-AD7E-4572-96AF-53D761B42272}" type="datetime1">
              <a:rPr lang="en-US" smtClean="0"/>
              <a:t>3/28/2020</a:t>
            </a:fld>
            <a:endParaRPr lang="en-US"/>
          </a:p>
        </p:txBody>
      </p:sp>
      <p:sp>
        <p:nvSpPr>
          <p:cNvPr id="5" name="Footer Placeholder 18"/>
          <p:cNvSpPr>
            <a:spLocks noGrp="1"/>
          </p:cNvSpPr>
          <p:nvPr>
            <p:ph type="ftr" sz="quarter" idx="11"/>
          </p:nvPr>
        </p:nvSpPr>
        <p:spPr/>
        <p:txBody>
          <a:bodyPr/>
          <a:lstStyle>
            <a:lvl1pPr>
              <a:defRPr/>
            </a:lvl1pPr>
          </a:lstStyle>
          <a:p>
            <a:pPr>
              <a:defRPr/>
            </a:pPr>
            <a:r>
              <a:rPr lang="en-US"/>
              <a:t>©2014 Owens Consulting of Ocean City, LLC</a:t>
            </a:r>
          </a:p>
        </p:txBody>
      </p:sp>
      <p:sp>
        <p:nvSpPr>
          <p:cNvPr id="6" name="Slide Number Placeholder 26"/>
          <p:cNvSpPr>
            <a:spLocks noGrp="1"/>
          </p:cNvSpPr>
          <p:nvPr>
            <p:ph type="sldNum" sz="quarter" idx="12"/>
          </p:nvPr>
        </p:nvSpPr>
        <p:spPr/>
        <p:txBody>
          <a:bodyPr/>
          <a:lstStyle>
            <a:lvl1pPr>
              <a:defRPr/>
            </a:lvl1pPr>
          </a:lstStyle>
          <a:p>
            <a:pPr>
              <a:defRPr/>
            </a:pPr>
            <a:fld id="{4208070E-00BD-4A02-981E-3513CE49B32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A60CB91C-9198-40DD-A9BF-9DFBE2B78F42}" type="datetime1">
              <a:rPr lang="en-US" smtClean="0"/>
              <a:t>3/28/2020</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©2014 Owens Consulting of Ocean City, LLC</a:t>
            </a:r>
          </a:p>
        </p:txBody>
      </p:sp>
      <p:sp>
        <p:nvSpPr>
          <p:cNvPr id="6" name="Slide Number Placeholder 17"/>
          <p:cNvSpPr>
            <a:spLocks noGrp="1"/>
          </p:cNvSpPr>
          <p:nvPr>
            <p:ph type="sldNum" sz="quarter" idx="12"/>
          </p:nvPr>
        </p:nvSpPr>
        <p:spPr/>
        <p:txBody>
          <a:bodyPr/>
          <a:lstStyle>
            <a:lvl1pPr>
              <a:defRPr/>
            </a:lvl1pPr>
          </a:lstStyle>
          <a:p>
            <a:pPr>
              <a:defRPr/>
            </a:pPr>
            <a:fld id="{50475579-EDEF-400F-A689-0DFE0F30F02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EC36903F-5577-4D46-8E43-85001E0B8E3F}" type="datetime1">
              <a:rPr lang="en-US" smtClean="0"/>
              <a:t>3/28/2020</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©2014 Owens Consulting of Ocean City, LLC</a:t>
            </a:r>
          </a:p>
        </p:txBody>
      </p:sp>
      <p:sp>
        <p:nvSpPr>
          <p:cNvPr id="6" name="Slide Number Placeholder 17"/>
          <p:cNvSpPr>
            <a:spLocks noGrp="1"/>
          </p:cNvSpPr>
          <p:nvPr>
            <p:ph type="sldNum" sz="quarter" idx="12"/>
          </p:nvPr>
        </p:nvSpPr>
        <p:spPr/>
        <p:txBody>
          <a:bodyPr/>
          <a:lstStyle>
            <a:lvl1pPr>
              <a:defRPr/>
            </a:lvl1pPr>
          </a:lstStyle>
          <a:p>
            <a:pPr>
              <a:defRPr/>
            </a:pPr>
            <a:fld id="{AF6D6ED1-D322-4294-A596-59443F3A664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A9E3D2B2-0CF5-45C7-95CB-8D7F9DE29F1B}" type="datetime1">
              <a:rPr lang="en-US" smtClean="0"/>
              <a:t>3/28/2020</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©2014 Owens Consulting of Ocean City, LLC</a:t>
            </a:r>
          </a:p>
        </p:txBody>
      </p:sp>
      <p:sp>
        <p:nvSpPr>
          <p:cNvPr id="6" name="Slide Number Placeholder 17"/>
          <p:cNvSpPr>
            <a:spLocks noGrp="1"/>
          </p:cNvSpPr>
          <p:nvPr>
            <p:ph type="sldNum" sz="quarter" idx="12"/>
          </p:nvPr>
        </p:nvSpPr>
        <p:spPr/>
        <p:txBody>
          <a:bodyPr/>
          <a:lstStyle>
            <a:lvl1pPr>
              <a:defRPr/>
            </a:lvl1pPr>
          </a:lstStyle>
          <a:p>
            <a:pPr>
              <a:defRPr/>
            </a:pPr>
            <a:fld id="{CB011A82-09F8-42C2-AFB4-A5E26467AD6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347B323-9809-4D6D-B462-82CCDE018919}" type="datetime1">
              <a:rPr lang="en-US" smtClean="0"/>
              <a:t>3/28/2020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©2014 Owens Consulting of Ocean City, LLC</a:t>
            </a:r>
          </a:p>
        </p:txBody>
      </p:sp>
      <p:sp>
        <p:nvSpPr>
          <p:cNvPr id="6" name="Slide Number Placeholder 5"/>
          <p:cNvSpPr>
            <a:spLocks noGrp="1"/>
          </p:cNvSpPr>
          <p:nvPr>
            <p:ph type="sldNum" sz="quarter" idx="12"/>
          </p:nvPr>
        </p:nvSpPr>
        <p:spPr/>
        <p:txBody>
          <a:bodyPr/>
          <a:lstStyle>
            <a:lvl1pPr>
              <a:defRPr/>
            </a:lvl1pPr>
          </a:lstStyle>
          <a:p>
            <a:pPr>
              <a:defRPr/>
            </a:pPr>
            <a:fld id="{1CBEE9FA-B185-4EC4-A944-8DF2EE4D341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B753FA89-9EEF-45D1-AC39-74586DEBD825}" type="datetime1">
              <a:rPr lang="en-US" smtClean="0"/>
              <a:t>3/28/2020</a:t>
            </a:fld>
            <a:endParaRPr lang="en-US"/>
          </a:p>
        </p:txBody>
      </p:sp>
      <p:sp>
        <p:nvSpPr>
          <p:cNvPr id="6" name="Footer Placeholder 21"/>
          <p:cNvSpPr>
            <a:spLocks noGrp="1"/>
          </p:cNvSpPr>
          <p:nvPr>
            <p:ph type="ftr" sz="quarter" idx="11"/>
          </p:nvPr>
        </p:nvSpPr>
        <p:spPr/>
        <p:txBody>
          <a:bodyPr/>
          <a:lstStyle>
            <a:lvl1pPr>
              <a:defRPr/>
            </a:lvl1pPr>
          </a:lstStyle>
          <a:p>
            <a:pPr>
              <a:defRPr/>
            </a:pPr>
            <a:r>
              <a:rPr lang="en-US"/>
              <a:t>©2014 Owens Consulting of Ocean City, LLC</a:t>
            </a:r>
          </a:p>
        </p:txBody>
      </p:sp>
      <p:sp>
        <p:nvSpPr>
          <p:cNvPr id="7" name="Slide Number Placeholder 17"/>
          <p:cNvSpPr>
            <a:spLocks noGrp="1"/>
          </p:cNvSpPr>
          <p:nvPr>
            <p:ph type="sldNum" sz="quarter" idx="12"/>
          </p:nvPr>
        </p:nvSpPr>
        <p:spPr/>
        <p:txBody>
          <a:bodyPr/>
          <a:lstStyle>
            <a:lvl1pPr>
              <a:defRPr/>
            </a:lvl1pPr>
          </a:lstStyle>
          <a:p>
            <a:pPr>
              <a:defRPr/>
            </a:pPr>
            <a:fld id="{1DC4C78D-CCA8-478F-AFB0-835E5CC10AC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7063B917-CB0B-4595-919D-977005CC31ED}" type="datetime1">
              <a:rPr lang="en-US" smtClean="0"/>
              <a:t>3/28/2020</a:t>
            </a:fld>
            <a:endParaRPr lang="en-US"/>
          </a:p>
        </p:txBody>
      </p:sp>
      <p:sp>
        <p:nvSpPr>
          <p:cNvPr id="8" name="Footer Placeholder 21"/>
          <p:cNvSpPr>
            <a:spLocks noGrp="1"/>
          </p:cNvSpPr>
          <p:nvPr>
            <p:ph type="ftr" sz="quarter" idx="11"/>
          </p:nvPr>
        </p:nvSpPr>
        <p:spPr/>
        <p:txBody>
          <a:bodyPr/>
          <a:lstStyle>
            <a:lvl1pPr>
              <a:defRPr/>
            </a:lvl1pPr>
          </a:lstStyle>
          <a:p>
            <a:pPr>
              <a:defRPr/>
            </a:pPr>
            <a:r>
              <a:rPr lang="en-US"/>
              <a:t>©2014 Owens Consulting of Ocean City, LLC</a:t>
            </a:r>
          </a:p>
        </p:txBody>
      </p:sp>
      <p:sp>
        <p:nvSpPr>
          <p:cNvPr id="9" name="Slide Number Placeholder 17"/>
          <p:cNvSpPr>
            <a:spLocks noGrp="1"/>
          </p:cNvSpPr>
          <p:nvPr>
            <p:ph type="sldNum" sz="quarter" idx="12"/>
          </p:nvPr>
        </p:nvSpPr>
        <p:spPr/>
        <p:txBody>
          <a:bodyPr/>
          <a:lstStyle>
            <a:lvl1pPr>
              <a:defRPr/>
            </a:lvl1pPr>
          </a:lstStyle>
          <a:p>
            <a:pPr>
              <a:defRPr/>
            </a:pPr>
            <a:fld id="{E779D060-4929-4103-AC47-918D9811DD7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04729D16-8191-4223-88B3-56CAB284B597}" type="datetime1">
              <a:rPr lang="en-US" smtClean="0"/>
              <a:t>3/28/2020</a:t>
            </a:fld>
            <a:endParaRPr lang="en-US"/>
          </a:p>
        </p:txBody>
      </p:sp>
      <p:sp>
        <p:nvSpPr>
          <p:cNvPr id="4" name="Footer Placeholder 21"/>
          <p:cNvSpPr>
            <a:spLocks noGrp="1"/>
          </p:cNvSpPr>
          <p:nvPr>
            <p:ph type="ftr" sz="quarter" idx="11"/>
          </p:nvPr>
        </p:nvSpPr>
        <p:spPr/>
        <p:txBody>
          <a:bodyPr/>
          <a:lstStyle>
            <a:lvl1pPr>
              <a:defRPr/>
            </a:lvl1pPr>
          </a:lstStyle>
          <a:p>
            <a:pPr>
              <a:defRPr/>
            </a:pPr>
            <a:r>
              <a:rPr lang="en-US"/>
              <a:t>©2014 Owens Consulting of Ocean City, LLC</a:t>
            </a:r>
          </a:p>
        </p:txBody>
      </p:sp>
      <p:sp>
        <p:nvSpPr>
          <p:cNvPr id="5" name="Slide Number Placeholder 17"/>
          <p:cNvSpPr>
            <a:spLocks noGrp="1"/>
          </p:cNvSpPr>
          <p:nvPr>
            <p:ph type="sldNum" sz="quarter" idx="12"/>
          </p:nvPr>
        </p:nvSpPr>
        <p:spPr/>
        <p:txBody>
          <a:bodyPr/>
          <a:lstStyle>
            <a:lvl1pPr>
              <a:defRPr/>
            </a:lvl1pPr>
          </a:lstStyle>
          <a:p>
            <a:pPr>
              <a:defRPr/>
            </a:pPr>
            <a:fld id="{20F65B9F-08FC-4261-92B3-5D673DD51FB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40A83925-7D81-4449-91E0-618EE86CCC10}" type="datetime1">
              <a:rPr lang="en-US" smtClean="0"/>
              <a:t>3/28/2020</a:t>
            </a:fld>
            <a:endParaRPr lang="en-US"/>
          </a:p>
        </p:txBody>
      </p:sp>
      <p:sp>
        <p:nvSpPr>
          <p:cNvPr id="3" name="Footer Placeholder 21"/>
          <p:cNvSpPr>
            <a:spLocks noGrp="1"/>
          </p:cNvSpPr>
          <p:nvPr>
            <p:ph type="ftr" sz="quarter" idx="11"/>
          </p:nvPr>
        </p:nvSpPr>
        <p:spPr/>
        <p:txBody>
          <a:bodyPr/>
          <a:lstStyle>
            <a:lvl1pPr>
              <a:defRPr/>
            </a:lvl1pPr>
          </a:lstStyle>
          <a:p>
            <a:pPr>
              <a:defRPr/>
            </a:pPr>
            <a:r>
              <a:rPr lang="en-US"/>
              <a:t>©2014 Owens Consulting of Ocean City, LLC</a:t>
            </a:r>
          </a:p>
        </p:txBody>
      </p:sp>
      <p:sp>
        <p:nvSpPr>
          <p:cNvPr id="4" name="Slide Number Placeholder 17"/>
          <p:cNvSpPr>
            <a:spLocks noGrp="1"/>
          </p:cNvSpPr>
          <p:nvPr>
            <p:ph type="sldNum" sz="quarter" idx="12"/>
          </p:nvPr>
        </p:nvSpPr>
        <p:spPr/>
        <p:txBody>
          <a:bodyPr/>
          <a:lstStyle>
            <a:lvl1pPr>
              <a:defRPr/>
            </a:lvl1pPr>
          </a:lstStyle>
          <a:p>
            <a:pPr>
              <a:defRPr/>
            </a:pPr>
            <a:fld id="{215B20E8-E0C2-47C9-ABD1-2E7A4A995CF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0535EDAB-3AC1-44B2-9AB1-B918369219AE}" type="datetime1">
              <a:rPr lang="en-US" smtClean="0"/>
              <a:t>3/28/2020</a:t>
            </a:fld>
            <a:endParaRPr lang="en-US"/>
          </a:p>
        </p:txBody>
      </p:sp>
      <p:sp>
        <p:nvSpPr>
          <p:cNvPr id="6" name="Footer Placeholder 21"/>
          <p:cNvSpPr>
            <a:spLocks noGrp="1"/>
          </p:cNvSpPr>
          <p:nvPr>
            <p:ph type="ftr" sz="quarter" idx="11"/>
          </p:nvPr>
        </p:nvSpPr>
        <p:spPr/>
        <p:txBody>
          <a:bodyPr/>
          <a:lstStyle>
            <a:lvl1pPr>
              <a:defRPr/>
            </a:lvl1pPr>
          </a:lstStyle>
          <a:p>
            <a:pPr>
              <a:defRPr/>
            </a:pPr>
            <a:r>
              <a:rPr lang="en-US"/>
              <a:t>©2014 Owens Consulting of Ocean City, LLC</a:t>
            </a:r>
          </a:p>
        </p:txBody>
      </p:sp>
      <p:sp>
        <p:nvSpPr>
          <p:cNvPr id="7" name="Slide Number Placeholder 17"/>
          <p:cNvSpPr>
            <a:spLocks noGrp="1"/>
          </p:cNvSpPr>
          <p:nvPr>
            <p:ph type="sldNum" sz="quarter" idx="12"/>
          </p:nvPr>
        </p:nvSpPr>
        <p:spPr/>
        <p:txBody>
          <a:bodyPr/>
          <a:lstStyle>
            <a:lvl1pPr>
              <a:defRPr/>
            </a:lvl1pPr>
          </a:lstStyle>
          <a:p>
            <a:pPr>
              <a:defRPr/>
            </a:pPr>
            <a:fld id="{A848F359-EDF2-4375-989F-6228F4B291A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0325A5A1-7324-4E9A-A79F-C3DA67519A4D}" type="datetime1">
              <a:rPr lang="en-US" smtClean="0"/>
              <a:t>3/28/2020</a:t>
            </a:fld>
            <a:endParaRPr lang="en-US"/>
          </a:p>
        </p:txBody>
      </p:sp>
      <p:sp>
        <p:nvSpPr>
          <p:cNvPr id="10" name="Footer Placeholder 5"/>
          <p:cNvSpPr>
            <a:spLocks noGrp="1"/>
          </p:cNvSpPr>
          <p:nvPr>
            <p:ph type="ftr" sz="quarter" idx="11"/>
          </p:nvPr>
        </p:nvSpPr>
        <p:spPr/>
        <p:txBody>
          <a:bodyPr/>
          <a:lstStyle>
            <a:lvl1pPr>
              <a:defRPr/>
            </a:lvl1pPr>
          </a:lstStyle>
          <a:p>
            <a:pPr>
              <a:defRPr/>
            </a:pPr>
            <a:r>
              <a:rPr lang="en-US"/>
              <a:t>©2014 Owens Consulting of Ocean City, LLC</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4314A3E0-F442-48C4-8F9B-CDA0109613C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fld id="{E671D812-6D84-4997-A1AC-02D2CD2D08C9}" type="datetime1">
              <a:rPr lang="en-US" smtClean="0"/>
              <a:t>3/28/2020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r>
              <a:rPr lang="en-US"/>
              <a:t>©2014 Owens Consulting of Ocean City, LLC</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charset="0"/>
              </a:defRPr>
            </a:lvl1pPr>
          </a:lstStyle>
          <a:p>
            <a:pPr>
              <a:defRPr/>
            </a:pPr>
            <a:fld id="{35AD82C5-6BF9-4C86-97C1-DD6C9ED98EAA}"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211" r:id="rId1"/>
    <p:sldLayoutId id="2147484203" r:id="rId2"/>
    <p:sldLayoutId id="2147484212" r:id="rId3"/>
    <p:sldLayoutId id="2147484204" r:id="rId4"/>
    <p:sldLayoutId id="2147484205" r:id="rId5"/>
    <p:sldLayoutId id="2147484206" r:id="rId6"/>
    <p:sldLayoutId id="2147484207" r:id="rId7"/>
    <p:sldLayoutId id="2147484208" r:id="rId8"/>
    <p:sldLayoutId id="2147484213" r:id="rId9"/>
    <p:sldLayoutId id="2147484209" r:id="rId10"/>
    <p:sldLayoutId id="2147484210" r:id="rId11"/>
  </p:sldLayoutIdLst>
  <p:hf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12.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5.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441575"/>
          </a:xfrm>
        </p:spPr>
        <p:txBody>
          <a:bodyPr rtlCol="0">
            <a:normAutofit fontScale="90000"/>
          </a:bodyPr>
          <a:lstStyle/>
          <a:p>
            <a:pPr eaLnBrk="1" fontAlgn="auto" hangingPunct="1">
              <a:spcAft>
                <a:spcPts val="0"/>
              </a:spcAft>
              <a:defRPr/>
            </a:pPr>
            <a:r>
              <a:rPr lang="en-US" dirty="0"/>
              <a:t>Exam FM: Module </a:t>
            </a:r>
            <a:r>
              <a:rPr lang="en-US"/>
              <a:t>4 </a:t>
            </a:r>
            <a:br>
              <a:rPr lang="en-US"/>
            </a:br>
            <a:r>
              <a:rPr lang="en-US"/>
              <a:t>Sections 4.1, 4.2</a:t>
            </a:r>
            <a:r>
              <a:rPr lang="en-US" dirty="0"/>
              <a:t/>
            </a:r>
            <a:br>
              <a:rPr lang="en-US" dirty="0"/>
            </a:br>
            <a:r>
              <a:rPr lang="en-US" dirty="0"/>
              <a:t>Bonds</a:t>
            </a:r>
          </a:p>
        </p:txBody>
      </p:sp>
      <p:sp>
        <p:nvSpPr>
          <p:cNvPr id="5123" name="Subtitle 2"/>
          <p:cNvSpPr>
            <a:spLocks noGrp="1"/>
          </p:cNvSpPr>
          <p:nvPr>
            <p:ph type="subTitle" idx="1"/>
          </p:nvPr>
        </p:nvSpPr>
        <p:spPr>
          <a:xfrm>
            <a:off x="1371600" y="4724400"/>
            <a:ext cx="6400800" cy="914400"/>
          </a:xfrm>
        </p:spPr>
        <p:txBody>
          <a:bodyPr/>
          <a:lstStyle/>
          <a:p>
            <a:pPr marR="0" eaLnBrk="1" hangingPunct="1">
              <a:lnSpc>
                <a:spcPct val="60000"/>
              </a:lnSpc>
              <a:buFont typeface="Arial" charset="0"/>
              <a:buNone/>
            </a:pPr>
            <a:r>
              <a:rPr lang="en-US" sz="2400">
                <a:solidFill>
                  <a:srgbClr val="000000"/>
                </a:solidFill>
              </a:rPr>
              <a:t>Instructor: Mr. Richard Owens, FSA, CFA </a:t>
            </a:r>
          </a:p>
          <a:p>
            <a:pPr marR="0" eaLnBrk="1" hangingPunct="1">
              <a:lnSpc>
                <a:spcPct val="60000"/>
              </a:lnSpc>
              <a:buFont typeface="Arial" charset="0"/>
              <a:buNone/>
            </a:pPr>
            <a:r>
              <a:rPr lang="en-US" sz="2400">
                <a:solidFill>
                  <a:srgbClr val="000000"/>
                </a:solidFill>
              </a:rPr>
              <a:t>Instructor, Ball State University</a:t>
            </a:r>
          </a:p>
          <a:p>
            <a:pPr marR="0" eaLnBrk="1" hangingPunct="1">
              <a:lnSpc>
                <a:spcPct val="60000"/>
              </a:lnSpc>
              <a:buFont typeface="Arial" charset="0"/>
              <a:buNone/>
            </a:pPr>
            <a:r>
              <a:rPr lang="en-US" sz="2400">
                <a:solidFill>
                  <a:srgbClr val="000000"/>
                </a:solidFill>
              </a:rPr>
              <a:t>VP &amp; Senior Actuary, MetLife (Retired)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p:txBody>
          <a:bodyPr/>
          <a:lstStyle/>
          <a:p>
            <a:pPr>
              <a:defRPr/>
            </a:pPr>
            <a:fld id="{B7EA6074-2EAE-41B0-9278-B3E105D73B8C}" type="slidenum">
              <a:rPr lang="en-US" smtClean="0"/>
              <a:pPr>
                <a:defRPr/>
              </a:pPr>
              <a:t>10</a:t>
            </a:fld>
            <a:endParaRPr lang="en-US"/>
          </a:p>
        </p:txBody>
      </p:sp>
      <p:sp>
        <p:nvSpPr>
          <p:cNvPr id="27651" name="Rectangle 2"/>
          <p:cNvSpPr>
            <a:spLocks noGrp="1" noChangeArrowheads="1"/>
          </p:cNvSpPr>
          <p:nvPr>
            <p:ph type="title"/>
          </p:nvPr>
        </p:nvSpPr>
        <p:spPr>
          <a:xfrm>
            <a:off x="457200" y="704850"/>
            <a:ext cx="8229600" cy="895350"/>
          </a:xfrm>
        </p:spPr>
        <p:txBody>
          <a:bodyPr/>
          <a:lstStyle/>
          <a:p>
            <a:pPr eaLnBrk="1" hangingPunct="1"/>
            <a:r>
              <a:rPr lang="en-US" altLang="ja-JP" sz="3600" b="1" dirty="0"/>
              <a:t>Premium/Discount</a:t>
            </a:r>
            <a:endParaRPr lang="en-US" sz="3600" b="1" dirty="0"/>
          </a:p>
        </p:txBody>
      </p:sp>
      <p:sp>
        <p:nvSpPr>
          <p:cNvPr id="27652" name="Rectangle 3"/>
          <p:cNvSpPr>
            <a:spLocks noGrp="1" noChangeArrowheads="1"/>
          </p:cNvSpPr>
          <p:nvPr>
            <p:ph type="body" idx="1"/>
          </p:nvPr>
        </p:nvSpPr>
        <p:spPr>
          <a:xfrm>
            <a:off x="457200" y="1600201"/>
            <a:ext cx="8229600" cy="4724400"/>
          </a:xfrm>
        </p:spPr>
        <p:txBody>
          <a:bodyPr/>
          <a:lstStyle/>
          <a:p>
            <a:pPr eaLnBrk="1" hangingPunct="1">
              <a:lnSpc>
                <a:spcPct val="90000"/>
              </a:lnSpc>
              <a:buFontTx/>
              <a:buNone/>
            </a:pPr>
            <a:r>
              <a:rPr lang="en-US" altLang="ja-JP" sz="2400" dirty="0">
                <a:ea typeface="MS PGothic" pitchFamily="34" charset="-128"/>
              </a:rPr>
              <a:t>If a bond is purchased a Par, j, the yield rate per coupon period, is the same as r, the coupon rate per period.  </a:t>
            </a:r>
          </a:p>
          <a:p>
            <a:pPr eaLnBrk="1" hangingPunct="1">
              <a:lnSpc>
                <a:spcPct val="90000"/>
              </a:lnSpc>
              <a:buFontTx/>
              <a:buNone/>
            </a:pPr>
            <a:endParaRPr lang="en-US" altLang="ja-JP" sz="2400" dirty="0">
              <a:ea typeface="MS PGothic" pitchFamily="34" charset="-128"/>
            </a:endParaRPr>
          </a:p>
          <a:p>
            <a:pPr eaLnBrk="1" hangingPunct="1">
              <a:lnSpc>
                <a:spcPct val="90000"/>
              </a:lnSpc>
              <a:buFontTx/>
              <a:buNone/>
            </a:pPr>
            <a:r>
              <a:rPr lang="en-US" altLang="ja-JP" sz="2400" dirty="0">
                <a:ea typeface="MS PGothic" pitchFamily="34" charset="-128"/>
              </a:rPr>
              <a:t>However, is the bond is purchased at either a premium or a discount, the yield rate will not be equal to r, the coupon rate per period.  The yield rate will reflect the “gain” made by buying at a discount or the “loss” made by buying at a premium.</a:t>
            </a:r>
          </a:p>
          <a:p>
            <a:pPr eaLnBrk="1" hangingPunct="1">
              <a:lnSpc>
                <a:spcPct val="90000"/>
              </a:lnSpc>
              <a:buFontTx/>
              <a:buNone/>
            </a:pPr>
            <a:endParaRPr lang="en-US" altLang="ja-JP" sz="2400" dirty="0">
              <a:ea typeface="MS PGothic" pitchFamily="34" charset="-128"/>
            </a:endParaRPr>
          </a:p>
          <a:p>
            <a:pPr lvl="2" eaLnBrk="1" hangingPunct="1">
              <a:lnSpc>
                <a:spcPct val="90000"/>
              </a:lnSpc>
              <a:buFontTx/>
              <a:buNone/>
            </a:pPr>
            <a:r>
              <a:rPr lang="en-US" altLang="ja-JP" dirty="0">
                <a:ea typeface="MS PGothic" pitchFamily="34" charset="-128"/>
              </a:rPr>
              <a:t>P &gt; F	 </a:t>
            </a:r>
            <a:r>
              <a:rPr lang="en-US" altLang="ja-JP" dirty="0">
                <a:ea typeface="MS PGothic" pitchFamily="34" charset="-128"/>
                <a:sym typeface="Wingdings" pitchFamily="2" charset="2"/>
              </a:rPr>
              <a:t></a:t>
            </a:r>
            <a:r>
              <a:rPr lang="en-US" altLang="ja-JP" dirty="0">
                <a:ea typeface="MS PGothic" pitchFamily="34" charset="-128"/>
              </a:rPr>
              <a:t> </a:t>
            </a:r>
            <a:r>
              <a:rPr lang="en-US" altLang="ja-JP" dirty="0">
                <a:ea typeface="MS PGothic" pitchFamily="34" charset="-128"/>
                <a:sym typeface="Wingdings" pitchFamily="2" charset="2"/>
              </a:rPr>
              <a:t></a:t>
            </a:r>
            <a:r>
              <a:rPr lang="en-US" altLang="ja-JP" dirty="0">
                <a:ea typeface="MS PGothic" pitchFamily="34" charset="-128"/>
              </a:rPr>
              <a:t>	r &gt; j   (Rate have gone down)</a:t>
            </a:r>
          </a:p>
          <a:p>
            <a:pPr lvl="2" eaLnBrk="1" hangingPunct="1">
              <a:lnSpc>
                <a:spcPct val="90000"/>
              </a:lnSpc>
              <a:buFontTx/>
              <a:buNone/>
            </a:pPr>
            <a:r>
              <a:rPr lang="en-US" altLang="ja-JP" dirty="0">
                <a:ea typeface="MS PGothic" pitchFamily="34" charset="-128"/>
              </a:rPr>
              <a:t>P = F	 </a:t>
            </a:r>
            <a:r>
              <a:rPr lang="en-US" altLang="ja-JP" dirty="0">
                <a:ea typeface="MS PGothic" pitchFamily="34" charset="-128"/>
                <a:sym typeface="Wingdings" pitchFamily="2" charset="2"/>
              </a:rPr>
              <a:t></a:t>
            </a:r>
            <a:r>
              <a:rPr lang="en-US" altLang="ja-JP" dirty="0">
                <a:ea typeface="MS PGothic" pitchFamily="34" charset="-128"/>
              </a:rPr>
              <a:t> </a:t>
            </a:r>
            <a:r>
              <a:rPr lang="en-US" altLang="ja-JP" dirty="0">
                <a:ea typeface="MS PGothic" pitchFamily="34" charset="-128"/>
                <a:sym typeface="Wingdings" pitchFamily="2" charset="2"/>
              </a:rPr>
              <a:t></a:t>
            </a:r>
            <a:r>
              <a:rPr lang="en-US" altLang="ja-JP" dirty="0">
                <a:ea typeface="MS PGothic" pitchFamily="34" charset="-128"/>
              </a:rPr>
              <a:t>	r = j   (Rates have stayed the same)</a:t>
            </a:r>
          </a:p>
          <a:p>
            <a:pPr lvl="2" eaLnBrk="1" hangingPunct="1">
              <a:lnSpc>
                <a:spcPct val="90000"/>
              </a:lnSpc>
              <a:buFontTx/>
              <a:buNone/>
            </a:pPr>
            <a:r>
              <a:rPr lang="en-US" altLang="ja-JP" dirty="0">
                <a:ea typeface="MS PGothic" pitchFamily="34" charset="-128"/>
              </a:rPr>
              <a:t>P &lt; F 	 </a:t>
            </a:r>
            <a:r>
              <a:rPr lang="en-US" altLang="ja-JP" dirty="0">
                <a:ea typeface="MS PGothic" pitchFamily="34" charset="-128"/>
                <a:sym typeface="Wingdings" pitchFamily="2" charset="2"/>
              </a:rPr>
              <a:t></a:t>
            </a:r>
            <a:r>
              <a:rPr lang="en-US" altLang="ja-JP" dirty="0">
                <a:ea typeface="MS PGothic" pitchFamily="34" charset="-128"/>
              </a:rPr>
              <a:t> </a:t>
            </a:r>
            <a:r>
              <a:rPr lang="en-US" altLang="ja-JP" dirty="0">
                <a:ea typeface="MS PGothic" pitchFamily="34" charset="-128"/>
                <a:sym typeface="Wingdings" pitchFamily="2" charset="2"/>
              </a:rPr>
              <a:t></a:t>
            </a:r>
            <a:r>
              <a:rPr lang="en-US" altLang="ja-JP" dirty="0">
                <a:ea typeface="MS PGothic" pitchFamily="34" charset="-128"/>
              </a:rPr>
              <a:t>	r &lt; j   (Rates have gone up)</a:t>
            </a:r>
            <a:endParaRPr lang="en-US" dirty="0"/>
          </a:p>
        </p:txBody>
      </p:sp>
      <p:sp>
        <p:nvSpPr>
          <p:cNvPr id="5" name="Footer Placeholder 4"/>
          <p:cNvSpPr>
            <a:spLocks noGrp="1"/>
          </p:cNvSpPr>
          <p:nvPr>
            <p:ph type="ftr" sz="quarter" idx="11"/>
          </p:nvPr>
        </p:nvSpPr>
        <p:spPr/>
        <p:txBody>
          <a:bodyPr/>
          <a:lstStyle/>
          <a:p>
            <a:pPr>
              <a:defRPr/>
            </a:pPr>
            <a:r>
              <a:rPr lang="en-US"/>
              <a:t>©2014 Owens Consulting of Ocean City, LLC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p:txBody>
          <a:bodyPr/>
          <a:lstStyle/>
          <a:p>
            <a:pPr>
              <a:defRPr/>
            </a:pPr>
            <a:fld id="{FCD2CBAC-4A14-4C78-8300-4496645A3FA6}" type="slidenum">
              <a:rPr lang="en-US" smtClean="0"/>
              <a:pPr>
                <a:defRPr/>
              </a:pPr>
              <a:t>11</a:t>
            </a:fld>
            <a:endParaRPr lang="en-US"/>
          </a:p>
        </p:txBody>
      </p:sp>
      <p:sp>
        <p:nvSpPr>
          <p:cNvPr id="28675" name="Rectangle 2"/>
          <p:cNvSpPr>
            <a:spLocks noGrp="1" noChangeArrowheads="1"/>
          </p:cNvSpPr>
          <p:nvPr>
            <p:ph type="title"/>
          </p:nvPr>
        </p:nvSpPr>
        <p:spPr>
          <a:xfrm>
            <a:off x="457200" y="704850"/>
            <a:ext cx="8229600" cy="895350"/>
          </a:xfrm>
        </p:spPr>
        <p:txBody>
          <a:bodyPr/>
          <a:lstStyle/>
          <a:p>
            <a:pPr eaLnBrk="1" hangingPunct="1"/>
            <a:r>
              <a:rPr lang="en-US" altLang="ja-JP" sz="3600" b="1" dirty="0"/>
              <a:t>Premium/Discount</a:t>
            </a:r>
            <a:endParaRPr lang="en-US" sz="3600" b="1" dirty="0"/>
          </a:p>
        </p:txBody>
      </p:sp>
      <p:sp>
        <p:nvSpPr>
          <p:cNvPr id="28676" name="Rectangle 3"/>
          <p:cNvSpPr>
            <a:spLocks noGrp="1" noChangeArrowheads="1"/>
          </p:cNvSpPr>
          <p:nvPr>
            <p:ph type="body" idx="1"/>
          </p:nvPr>
        </p:nvSpPr>
        <p:spPr>
          <a:xfrm>
            <a:off x="457200" y="1600201"/>
            <a:ext cx="8229600" cy="4724400"/>
          </a:xfrm>
        </p:spPr>
        <p:txBody>
          <a:bodyPr/>
          <a:lstStyle/>
          <a:p>
            <a:pPr eaLnBrk="1" hangingPunct="1">
              <a:buFontTx/>
              <a:buNone/>
            </a:pPr>
            <a:r>
              <a:rPr lang="en-US" dirty="0"/>
              <a:t>Class work: Broverman Problem 4.1.13, p255</a:t>
            </a:r>
          </a:p>
          <a:p>
            <a:pPr eaLnBrk="1" hangingPunct="1">
              <a:buFontTx/>
              <a:buNone/>
            </a:pPr>
            <a:r>
              <a:rPr lang="en-US" dirty="0"/>
              <a:t>A 7% bond has a price of 79.30 and a 9% bond has a price of 93.10, both per 100 face amount.  Both are redeemable in n years and have the same yield rate.  Find n</a:t>
            </a:r>
          </a:p>
          <a:p>
            <a:pPr eaLnBrk="1" hangingPunct="1">
              <a:buFontTx/>
              <a:buNone/>
            </a:pPr>
            <a:endParaRPr lang="en-US" dirty="0"/>
          </a:p>
          <a:p>
            <a:pPr eaLnBrk="1" hangingPunct="1"/>
            <a:r>
              <a:rPr lang="en-US" dirty="0"/>
              <a:t>Solve for </a:t>
            </a:r>
            <a:r>
              <a:rPr lang="en-US" dirty="0" err="1"/>
              <a:t>a_angle_n</a:t>
            </a:r>
            <a:r>
              <a:rPr lang="en-US" dirty="0"/>
              <a:t> = 13.80</a:t>
            </a:r>
          </a:p>
          <a:p>
            <a:pPr eaLnBrk="1" hangingPunct="1"/>
            <a:r>
              <a:rPr lang="en-US" dirty="0"/>
              <a:t>Solve for </a:t>
            </a:r>
            <a:r>
              <a:rPr lang="en-US" dirty="0" err="1"/>
              <a:t>v</a:t>
            </a:r>
            <a:r>
              <a:rPr lang="en-US" baseline="30000" dirty="0" err="1"/>
              <a:t>n</a:t>
            </a:r>
            <a:r>
              <a:rPr lang="en-US" dirty="0"/>
              <a:t> = .31 from one of above equations</a:t>
            </a:r>
          </a:p>
          <a:p>
            <a:pPr eaLnBrk="1" hangingPunct="1"/>
            <a:r>
              <a:rPr lang="en-US" dirty="0"/>
              <a:t>Solve for n from </a:t>
            </a:r>
            <a:r>
              <a:rPr lang="en-US" dirty="0" err="1"/>
              <a:t>a_angle_n</a:t>
            </a:r>
            <a:r>
              <a:rPr lang="en-US" dirty="0"/>
              <a:t> and </a:t>
            </a:r>
            <a:r>
              <a:rPr lang="en-US" dirty="0" err="1"/>
              <a:t>v</a:t>
            </a:r>
            <a:r>
              <a:rPr lang="en-US" baseline="30000" dirty="0" err="1"/>
              <a:t>n</a:t>
            </a:r>
            <a:r>
              <a:rPr lang="en-US" dirty="0"/>
              <a:t>, n = 24 periods </a:t>
            </a:r>
          </a:p>
          <a:p>
            <a:pPr eaLnBrk="1" hangingPunct="1"/>
            <a:r>
              <a:rPr lang="en-US" dirty="0"/>
              <a:t>Financial calculator not a help on this problem</a:t>
            </a:r>
          </a:p>
          <a:p>
            <a:pPr eaLnBrk="1" hangingPunct="1">
              <a:buNone/>
            </a:pPr>
            <a:endParaRPr lang="en-US" dirty="0"/>
          </a:p>
          <a:p>
            <a:pPr eaLnBrk="1" hangingPunct="1">
              <a:buFontTx/>
              <a:buNone/>
            </a:pPr>
            <a:endParaRPr lang="en-US" dirty="0"/>
          </a:p>
        </p:txBody>
      </p:sp>
      <p:graphicFrame>
        <p:nvGraphicFramePr>
          <p:cNvPr id="5" name="Object 4"/>
          <p:cNvGraphicFramePr>
            <a:graphicFrameLocks noChangeAspect="1"/>
          </p:cNvGraphicFramePr>
          <p:nvPr/>
        </p:nvGraphicFramePr>
        <p:xfrm>
          <a:off x="914400" y="3657600"/>
          <a:ext cx="3581400" cy="645297"/>
        </p:xfrm>
        <a:graphic>
          <a:graphicData uri="http://schemas.openxmlformats.org/presentationml/2006/ole">
            <mc:AlternateContent xmlns:mc="http://schemas.openxmlformats.org/markup-compatibility/2006">
              <mc:Choice xmlns:v="urn:schemas-microsoft-com:vml" Requires="v">
                <p:oleObj spid="_x0000_s1038" name="Equation" r:id="rId3" imgW="1409400" imgH="253800" progId="Equation.DSMT4">
                  <p:embed/>
                </p:oleObj>
              </mc:Choice>
              <mc:Fallback>
                <p:oleObj name="Equation" r:id="rId3" imgW="140940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657600"/>
                        <a:ext cx="3581400" cy="6452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3556000" y="1778000"/>
          <a:ext cx="914400" cy="179388"/>
        </p:xfrm>
        <a:graphic>
          <a:graphicData uri="http://schemas.openxmlformats.org/presentationml/2006/ole">
            <mc:AlternateContent xmlns:mc="http://schemas.openxmlformats.org/markup-compatibility/2006">
              <mc:Choice xmlns:v="urn:schemas-microsoft-com:vml" Requires="v">
                <p:oleObj spid="_x0000_s1039" name="Equation" r:id="rId5" imgW="914400" imgH="179640" progId="Equation.DSMT4">
                  <p:embed/>
                </p:oleObj>
              </mc:Choice>
              <mc:Fallback>
                <p:oleObj name="Equation" r:id="rId5" imgW="914400" imgH="1796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6000" y="17780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4"/>
          <p:cNvGraphicFramePr>
            <a:graphicFrameLocks noChangeAspect="1"/>
          </p:cNvGraphicFramePr>
          <p:nvPr/>
        </p:nvGraphicFramePr>
        <p:xfrm>
          <a:off x="4724400" y="3657600"/>
          <a:ext cx="3383280" cy="609600"/>
        </p:xfrm>
        <a:graphic>
          <a:graphicData uri="http://schemas.openxmlformats.org/presentationml/2006/ole">
            <mc:AlternateContent xmlns:mc="http://schemas.openxmlformats.org/markup-compatibility/2006">
              <mc:Choice xmlns:v="urn:schemas-microsoft-com:vml" Requires="v">
                <p:oleObj spid="_x0000_s1040" name="Equation" r:id="rId7" imgW="1409400" imgH="253800" progId="Equation.DSMT4">
                  <p:embed/>
                </p:oleObj>
              </mc:Choice>
              <mc:Fallback>
                <p:oleObj name="Equation" r:id="rId7" imgW="1409400" imgH="253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3657600"/>
                        <a:ext cx="338328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Footer Placeholder 7"/>
          <p:cNvSpPr>
            <a:spLocks noGrp="1"/>
          </p:cNvSpPr>
          <p:nvPr>
            <p:ph type="ftr" sz="quarter" idx="11"/>
          </p:nvPr>
        </p:nvSpPr>
        <p:spPr/>
        <p:txBody>
          <a:bodyPr/>
          <a:lstStyle/>
          <a:p>
            <a:pPr>
              <a:defRPr/>
            </a:pPr>
            <a:r>
              <a:rPr lang="en-US"/>
              <a:t>©2014 Owens Consulting of Ocean City, LLC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7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7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p:txBody>
          <a:bodyPr/>
          <a:lstStyle/>
          <a:p>
            <a:pPr>
              <a:defRPr/>
            </a:pPr>
            <a:fld id="{9E370828-D9BC-4CAB-8771-697E5022F55F}" type="slidenum">
              <a:rPr lang="en-US" smtClean="0"/>
              <a:pPr>
                <a:defRPr/>
              </a:pPr>
              <a:t>12</a:t>
            </a:fld>
            <a:endParaRPr lang="en-US"/>
          </a:p>
        </p:txBody>
      </p:sp>
      <p:sp>
        <p:nvSpPr>
          <p:cNvPr id="29699" name="Rectangle 2"/>
          <p:cNvSpPr>
            <a:spLocks noGrp="1" noChangeArrowheads="1"/>
          </p:cNvSpPr>
          <p:nvPr>
            <p:ph type="title"/>
          </p:nvPr>
        </p:nvSpPr>
        <p:spPr>
          <a:xfrm>
            <a:off x="457200" y="704850"/>
            <a:ext cx="8229600" cy="895350"/>
          </a:xfrm>
        </p:spPr>
        <p:txBody>
          <a:bodyPr/>
          <a:lstStyle/>
          <a:p>
            <a:pPr eaLnBrk="1" hangingPunct="1"/>
            <a:r>
              <a:rPr lang="en-US" altLang="ja-JP" sz="3600" b="1" dirty="0"/>
              <a:t>Other Pricing Formulas</a:t>
            </a:r>
            <a:endParaRPr lang="en-US" sz="3600" b="1" dirty="0"/>
          </a:p>
        </p:txBody>
      </p:sp>
      <p:sp>
        <p:nvSpPr>
          <p:cNvPr id="13316" name="Rectangle 3"/>
          <p:cNvSpPr>
            <a:spLocks noGrp="1" noChangeArrowheads="1"/>
          </p:cNvSpPr>
          <p:nvPr>
            <p:ph type="body" idx="1"/>
          </p:nvPr>
        </p:nvSpPr>
        <p:spPr>
          <a:xfrm>
            <a:off x="457200" y="1600201"/>
            <a:ext cx="8229600" cy="4724400"/>
          </a:xfrm>
        </p:spPr>
        <p:txBody>
          <a:bodyPr/>
          <a:lstStyle/>
          <a:p>
            <a:pPr eaLnBrk="1" hangingPunct="1">
              <a:buFontTx/>
              <a:buNone/>
            </a:pPr>
            <a:r>
              <a:rPr lang="en-US" altLang="ja-JP" dirty="0">
                <a:ea typeface="MS PGothic" pitchFamily="34" charset="-128"/>
              </a:rPr>
              <a:t>Develop Formulas </a:t>
            </a:r>
          </a:p>
          <a:p>
            <a:pPr eaLnBrk="1" hangingPunct="1"/>
            <a:r>
              <a:rPr lang="en-US" altLang="ja-JP" dirty="0">
                <a:ea typeface="MS PGothic" pitchFamily="34" charset="-128"/>
              </a:rPr>
              <a:t>Assuming C = F, (4.10)</a:t>
            </a:r>
          </a:p>
          <a:p>
            <a:pPr eaLnBrk="1" hangingPunct="1">
              <a:buFontTx/>
              <a:buNone/>
            </a:pPr>
            <a:endParaRPr lang="en-US" altLang="ja-JP" dirty="0">
              <a:ea typeface="MS PGothic" pitchFamily="34" charset="-128"/>
            </a:endParaRPr>
          </a:p>
          <a:p>
            <a:pPr eaLnBrk="1" hangingPunct="1">
              <a:buFontTx/>
              <a:buNone/>
            </a:pPr>
            <a:endParaRPr lang="en-US" altLang="ja-JP" dirty="0">
              <a:ea typeface="MS PGothic" pitchFamily="34" charset="-128"/>
            </a:endParaRPr>
          </a:p>
          <a:p>
            <a:pPr eaLnBrk="1" hangingPunct="1"/>
            <a:r>
              <a:rPr lang="en-US" altLang="ja-JP" dirty="0">
                <a:ea typeface="MS PGothic" pitchFamily="34" charset="-128"/>
              </a:rPr>
              <a:t>(4.11)</a:t>
            </a:r>
          </a:p>
          <a:p>
            <a:pPr eaLnBrk="1" hangingPunct="1">
              <a:buFontTx/>
              <a:buNone/>
            </a:pPr>
            <a:endParaRPr lang="en-US" altLang="ja-JP" dirty="0">
              <a:ea typeface="MS PGothic" pitchFamily="34" charset="-128"/>
            </a:endParaRPr>
          </a:p>
          <a:p>
            <a:pPr eaLnBrk="1" hangingPunct="1"/>
            <a:r>
              <a:rPr lang="en-US" altLang="ja-JP" dirty="0">
                <a:ea typeface="MS PGothic" pitchFamily="34" charset="-128"/>
              </a:rPr>
              <a:t>Makeham’s Formula (4.14)</a:t>
            </a:r>
          </a:p>
          <a:p>
            <a:pPr lvl="1" eaLnBrk="1" hangingPunct="1"/>
            <a:r>
              <a:rPr lang="en-US" altLang="ja-JP" dirty="0">
                <a:ea typeface="MS PGothic" pitchFamily="34" charset="-128"/>
              </a:rPr>
              <a:t>Let K = </a:t>
            </a:r>
            <a:r>
              <a:rPr lang="en-US" altLang="ja-JP" dirty="0" err="1">
                <a:ea typeface="MS PGothic" pitchFamily="34" charset="-128"/>
              </a:rPr>
              <a:t>Fv</a:t>
            </a:r>
            <a:r>
              <a:rPr lang="en-US" altLang="ja-JP" baseline="30000" dirty="0" err="1">
                <a:ea typeface="MS PGothic" pitchFamily="34" charset="-128"/>
              </a:rPr>
              <a:t>n</a:t>
            </a:r>
            <a:endParaRPr lang="en-US" altLang="ja-JP" baseline="30000" dirty="0">
              <a:ea typeface="MS PGothic" pitchFamily="34" charset="-128"/>
            </a:endParaRPr>
          </a:p>
          <a:p>
            <a:pPr lvl="1" eaLnBrk="1" hangingPunct="1"/>
            <a:r>
              <a:rPr lang="en-US" altLang="ja-JP" dirty="0">
                <a:ea typeface="MS PGothic" pitchFamily="34" charset="-128"/>
              </a:rPr>
              <a:t>P = K + (r/j)(F-K)</a:t>
            </a:r>
          </a:p>
          <a:p>
            <a:pPr eaLnBrk="1" hangingPunct="1">
              <a:buFontTx/>
              <a:buNone/>
            </a:pPr>
            <a:endParaRPr lang="en-US" altLang="ja-JP" dirty="0">
              <a:ea typeface="MS PGothic" pitchFamily="34" charset="-128"/>
            </a:endParaRPr>
          </a:p>
          <a:p>
            <a:pPr lvl="1" eaLnBrk="1" hangingPunct="1"/>
            <a:endParaRPr lang="en-US" altLang="ja-JP" dirty="0">
              <a:ea typeface="MS PGothic" pitchFamily="34" charset="-128"/>
            </a:endParaRPr>
          </a:p>
          <a:p>
            <a:pPr lvl="1" eaLnBrk="1" hangingPunct="1"/>
            <a:endParaRPr lang="en-US" altLang="ja-JP" dirty="0">
              <a:ea typeface="MS PGothic" pitchFamily="34" charset="-128"/>
            </a:endParaRPr>
          </a:p>
          <a:p>
            <a:pPr lvl="1" eaLnBrk="1" hangingPunct="1"/>
            <a:endParaRPr lang="en-US" altLang="ja-JP" dirty="0">
              <a:ea typeface="MS PGothic" pitchFamily="34" charset="-128"/>
            </a:endParaRPr>
          </a:p>
          <a:p>
            <a:pPr eaLnBrk="1" hangingPunct="1">
              <a:buFontTx/>
              <a:buNone/>
            </a:pPr>
            <a:endParaRPr lang="en-US" altLang="ja-JP" dirty="0">
              <a:ea typeface="MS PGothic" pitchFamily="34" charset="-128"/>
            </a:endParaRPr>
          </a:p>
        </p:txBody>
      </p:sp>
      <p:graphicFrame>
        <p:nvGraphicFramePr>
          <p:cNvPr id="5" name="Object 4"/>
          <p:cNvGraphicFramePr>
            <a:graphicFrameLocks noChangeAspect="1"/>
          </p:cNvGraphicFramePr>
          <p:nvPr/>
        </p:nvGraphicFramePr>
        <p:xfrm>
          <a:off x="4267200" y="2057400"/>
          <a:ext cx="2960687" cy="533400"/>
        </p:xfrm>
        <a:graphic>
          <a:graphicData uri="http://schemas.openxmlformats.org/presentationml/2006/ole">
            <mc:AlternateContent xmlns:mc="http://schemas.openxmlformats.org/markup-compatibility/2006">
              <mc:Choice xmlns:v="urn:schemas-microsoft-com:vml" Requires="v">
                <p:oleObj spid="_x0000_s2062" name="Equation" r:id="rId3" imgW="1409400" imgH="253800" progId="Equation.DSMT4">
                  <p:embed/>
                </p:oleObj>
              </mc:Choice>
              <mc:Fallback>
                <p:oleObj name="Equation" r:id="rId3" imgW="140940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057400"/>
                        <a:ext cx="2960687"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838200" y="2743200"/>
          <a:ext cx="1920240" cy="533400"/>
        </p:xfrm>
        <a:graphic>
          <a:graphicData uri="http://schemas.openxmlformats.org/presentationml/2006/ole">
            <mc:AlternateContent xmlns:mc="http://schemas.openxmlformats.org/markup-compatibility/2006">
              <mc:Choice xmlns:v="urn:schemas-microsoft-com:vml" Requires="v">
                <p:oleObj spid="_x0000_s2063" name="Equation" r:id="rId5" imgW="914400" imgH="253800" progId="Equation.DSMT4">
                  <p:embed/>
                </p:oleObj>
              </mc:Choice>
              <mc:Fallback>
                <p:oleObj name="Equation" r:id="rId5" imgW="91440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2743200"/>
                        <a:ext cx="192024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2209800" y="3505200"/>
          <a:ext cx="2891589" cy="533400"/>
        </p:xfrm>
        <a:graphic>
          <a:graphicData uri="http://schemas.openxmlformats.org/presentationml/2006/ole">
            <mc:AlternateContent xmlns:mc="http://schemas.openxmlformats.org/markup-compatibility/2006">
              <mc:Choice xmlns:v="urn:schemas-microsoft-com:vml" Requires="v">
                <p:oleObj spid="_x0000_s2064" name="Equation" r:id="rId7" imgW="1307880" imgH="241200" progId="Equation.DSMT4">
                  <p:embed/>
                </p:oleObj>
              </mc:Choice>
              <mc:Fallback>
                <p:oleObj name="Equation" r:id="rId7" imgW="1307880" imgH="2412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0" y="3505200"/>
                        <a:ext cx="2891589"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Footer Placeholder 7"/>
          <p:cNvSpPr>
            <a:spLocks noGrp="1"/>
          </p:cNvSpPr>
          <p:nvPr>
            <p:ph type="ftr" sz="quarter" idx="11"/>
          </p:nvPr>
        </p:nvSpPr>
        <p:spPr/>
        <p:txBody>
          <a:bodyPr/>
          <a:lstStyle/>
          <a:p>
            <a:pPr>
              <a:defRPr/>
            </a:pPr>
            <a:r>
              <a:rPr lang="en-US"/>
              <a:t>©2014 Owens Consulting of Ocean City, LLC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7" presetClass="entr" presetSubtype="0" fill="hold" nodeType="clickEffect">
                                  <p:stCondLst>
                                    <p:cond delay="0"/>
                                  </p:stCondLst>
                                  <p:iterate type="lt">
                                    <p:tmPct val="50000"/>
                                  </p:iterate>
                                  <p:childTnLst>
                                    <p:set>
                                      <p:cBhvr>
                                        <p:cTn id="22" dur="1" fill="hold">
                                          <p:stCondLst>
                                            <p:cond delay="0"/>
                                          </p:stCondLst>
                                        </p:cTn>
                                        <p:tgtEl>
                                          <p:spTgt spid="13316">
                                            <p:txEl>
                                              <p:pRg st="7" end="7"/>
                                            </p:txEl>
                                          </p:spTgt>
                                        </p:tgtEl>
                                        <p:attrNameLst>
                                          <p:attrName>style.visibility</p:attrName>
                                        </p:attrNameLst>
                                      </p:cBhvr>
                                      <p:to>
                                        <p:strVal val="visible"/>
                                      </p:to>
                                    </p:set>
                                    <p:anim calcmode="discrete" valueType="clr">
                                      <p:cBhvr override="childStyle">
                                        <p:cTn id="23" dur="2000"/>
                                        <p:tgtEl>
                                          <p:spTgt spid="13316">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2000"/>
                                        <p:tgtEl>
                                          <p:spTgt spid="13316">
                                            <p:txEl>
                                              <p:pRg st="7" end="7"/>
                                            </p:txEl>
                                          </p:spTgt>
                                        </p:tgtEl>
                                        <p:attrNameLst>
                                          <p:attrName>fillcolor</p:attrName>
                                        </p:attrNameLst>
                                      </p:cBhvr>
                                      <p:tavLst>
                                        <p:tav tm="0">
                                          <p:val>
                                            <p:clrVal>
                                              <a:schemeClr val="accent2"/>
                                            </p:clrVal>
                                          </p:val>
                                        </p:tav>
                                        <p:tav tm="50000">
                                          <p:val>
                                            <p:clrVal>
                                              <a:schemeClr val="hlink"/>
                                            </p:clrVal>
                                          </p:val>
                                        </p:tav>
                                      </p:tavLst>
                                    </p:anim>
                                    <p:set>
                                      <p:cBhvr>
                                        <p:cTn id="25" dur="2000"/>
                                        <p:tgtEl>
                                          <p:spTgt spid="13316">
                                            <p:txEl>
                                              <p:pRg st="7" end="7"/>
                                            </p:txEl>
                                          </p:spTgt>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27" presetClass="entr" presetSubtype="0" fill="hold" nodeType="clickEffect">
                                  <p:stCondLst>
                                    <p:cond delay="0"/>
                                  </p:stCondLst>
                                  <p:iterate type="lt">
                                    <p:tmPct val="50000"/>
                                  </p:iterate>
                                  <p:childTnLst>
                                    <p:set>
                                      <p:cBhvr>
                                        <p:cTn id="29" dur="1" fill="hold">
                                          <p:stCondLst>
                                            <p:cond delay="0"/>
                                          </p:stCondLst>
                                        </p:cTn>
                                        <p:tgtEl>
                                          <p:spTgt spid="13316">
                                            <p:txEl>
                                              <p:pRg st="8" end="8"/>
                                            </p:txEl>
                                          </p:spTgt>
                                        </p:tgtEl>
                                        <p:attrNameLst>
                                          <p:attrName>style.visibility</p:attrName>
                                        </p:attrNameLst>
                                      </p:cBhvr>
                                      <p:to>
                                        <p:strVal val="visible"/>
                                      </p:to>
                                    </p:set>
                                    <p:anim calcmode="discrete" valueType="clr">
                                      <p:cBhvr override="childStyle">
                                        <p:cTn id="30" dur="1000"/>
                                        <p:tgtEl>
                                          <p:spTgt spid="13316">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1000"/>
                                        <p:tgtEl>
                                          <p:spTgt spid="13316">
                                            <p:txEl>
                                              <p:pRg st="8" end="8"/>
                                            </p:txEl>
                                          </p:spTgt>
                                        </p:tgtEl>
                                        <p:attrNameLst>
                                          <p:attrName>fillcolor</p:attrName>
                                        </p:attrNameLst>
                                      </p:cBhvr>
                                      <p:tavLst>
                                        <p:tav tm="0">
                                          <p:val>
                                            <p:clrVal>
                                              <a:schemeClr val="accent2"/>
                                            </p:clrVal>
                                          </p:val>
                                        </p:tav>
                                        <p:tav tm="50000">
                                          <p:val>
                                            <p:clrVal>
                                              <a:schemeClr val="hlink"/>
                                            </p:clrVal>
                                          </p:val>
                                        </p:tav>
                                      </p:tavLst>
                                    </p:anim>
                                    <p:set>
                                      <p:cBhvr>
                                        <p:cTn id="32" dur="1000"/>
                                        <p:tgtEl>
                                          <p:spTgt spid="13316">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p:txBody>
          <a:bodyPr/>
          <a:lstStyle/>
          <a:p>
            <a:pPr>
              <a:defRPr/>
            </a:pPr>
            <a:fld id="{455FB077-7141-4DA2-9477-7C49B2523954}" type="slidenum">
              <a:rPr lang="en-US" smtClean="0"/>
              <a:pPr>
                <a:defRPr/>
              </a:pPr>
              <a:t>13</a:t>
            </a:fld>
            <a:endParaRPr lang="en-US"/>
          </a:p>
        </p:txBody>
      </p:sp>
      <p:sp>
        <p:nvSpPr>
          <p:cNvPr id="33795" name="Rectangle 2"/>
          <p:cNvSpPr>
            <a:spLocks noGrp="1" noChangeArrowheads="1"/>
          </p:cNvSpPr>
          <p:nvPr>
            <p:ph type="title"/>
          </p:nvPr>
        </p:nvSpPr>
        <p:spPr>
          <a:xfrm>
            <a:off x="457200" y="704850"/>
            <a:ext cx="8229600" cy="895350"/>
          </a:xfrm>
        </p:spPr>
        <p:txBody>
          <a:bodyPr/>
          <a:lstStyle/>
          <a:p>
            <a:pPr eaLnBrk="1" hangingPunct="1"/>
            <a:r>
              <a:rPr lang="en-US" altLang="ja-JP" sz="3600" b="1" dirty="0"/>
              <a:t>Other Pricing Formulas</a:t>
            </a:r>
            <a:endParaRPr lang="en-US" sz="3600" b="1" dirty="0"/>
          </a:p>
        </p:txBody>
      </p:sp>
      <p:sp>
        <p:nvSpPr>
          <p:cNvPr id="13316" name="Rectangle 3"/>
          <p:cNvSpPr>
            <a:spLocks noGrp="1" noChangeArrowheads="1"/>
          </p:cNvSpPr>
          <p:nvPr>
            <p:ph type="body" idx="1"/>
          </p:nvPr>
        </p:nvSpPr>
        <p:spPr>
          <a:xfrm>
            <a:off x="457200" y="1600201"/>
            <a:ext cx="8229600" cy="4724400"/>
          </a:xfrm>
        </p:spPr>
        <p:txBody>
          <a:bodyPr/>
          <a:lstStyle/>
          <a:p>
            <a:pPr eaLnBrk="1" hangingPunct="1">
              <a:buFontTx/>
              <a:buNone/>
            </a:pPr>
            <a:r>
              <a:rPr lang="en-US" altLang="ja-JP" dirty="0">
                <a:ea typeface="MS PGothic" pitchFamily="34" charset="-128"/>
              </a:rPr>
              <a:t>Example 4.15</a:t>
            </a:r>
          </a:p>
          <a:p>
            <a:pPr eaLnBrk="1" hangingPunct="1"/>
            <a:r>
              <a:rPr lang="en-US" altLang="ja-JP" dirty="0">
                <a:ea typeface="MS PGothic" pitchFamily="34" charset="-128"/>
              </a:rPr>
              <a:t>A $1,000 bond redeemable at par in 10 years , 10% semiannual coupons, purchased to yield 10.2% </a:t>
            </a:r>
          </a:p>
          <a:p>
            <a:pPr eaLnBrk="1" hangingPunct="1"/>
            <a:r>
              <a:rPr lang="en-US" altLang="ja-JP" dirty="0">
                <a:ea typeface="MS PGothic" pitchFamily="34" charset="-128"/>
              </a:rPr>
              <a:t>Using Makeham’s formula, find the price</a:t>
            </a:r>
          </a:p>
          <a:p>
            <a:pPr marL="273050" lvl="1" indent="-273050" eaLnBrk="1" hangingPunct="1">
              <a:buClr>
                <a:srgbClr val="0BD0D9"/>
              </a:buClr>
              <a:buSzPct val="95000"/>
            </a:pPr>
            <a:r>
              <a:rPr lang="en-US" altLang="ja-JP" dirty="0">
                <a:ea typeface="MS PGothic" pitchFamily="34" charset="-128"/>
              </a:rPr>
              <a:t>P = K + (r/j)(F-K)</a:t>
            </a:r>
          </a:p>
          <a:p>
            <a:pPr eaLnBrk="1" hangingPunct="1"/>
            <a:r>
              <a:rPr lang="en-US" altLang="ja-JP" dirty="0">
                <a:ea typeface="MS PGothic" pitchFamily="34" charset="-128"/>
              </a:rPr>
              <a:t>K = 1000/1.051</a:t>
            </a:r>
            <a:r>
              <a:rPr lang="en-US" altLang="ja-JP" baseline="30000" dirty="0">
                <a:ea typeface="MS PGothic" pitchFamily="34" charset="-128"/>
              </a:rPr>
              <a:t>20</a:t>
            </a:r>
            <a:r>
              <a:rPr lang="en-US" altLang="ja-JP" dirty="0">
                <a:ea typeface="MS PGothic" pitchFamily="34" charset="-128"/>
              </a:rPr>
              <a:t> = 369.78</a:t>
            </a:r>
          </a:p>
          <a:p>
            <a:pPr eaLnBrk="1" hangingPunct="1"/>
            <a:r>
              <a:rPr lang="en-US" altLang="ja-JP" dirty="0">
                <a:ea typeface="MS PGothic" pitchFamily="34" charset="-128"/>
              </a:rPr>
              <a:t>P = 369.78 + (.05/.051)(1000 – 369.78) = 987.64</a:t>
            </a:r>
          </a:p>
        </p:txBody>
      </p:sp>
      <p:sp>
        <p:nvSpPr>
          <p:cNvPr id="5" name="Footer Placeholder 4"/>
          <p:cNvSpPr>
            <a:spLocks noGrp="1"/>
          </p:cNvSpPr>
          <p:nvPr>
            <p:ph type="ftr" sz="quarter" idx="11"/>
          </p:nvPr>
        </p:nvSpPr>
        <p:spPr/>
        <p:txBody>
          <a:bodyPr/>
          <a:lstStyle/>
          <a:p>
            <a:pPr>
              <a:defRPr/>
            </a:pPr>
            <a:r>
              <a:rPr lang="en-US"/>
              <a:t>©2014 Owens Consulting of Ocean City, LLC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p:txBody>
          <a:bodyPr/>
          <a:lstStyle/>
          <a:p>
            <a:pPr>
              <a:defRPr/>
            </a:pPr>
            <a:fld id="{314C2FC7-4B28-4EA7-8D2E-66D9C6F149C6}" type="slidenum">
              <a:rPr lang="en-US" smtClean="0"/>
              <a:pPr>
                <a:defRPr/>
              </a:pPr>
              <a:t>14</a:t>
            </a:fld>
            <a:endParaRPr lang="en-US"/>
          </a:p>
        </p:txBody>
      </p:sp>
      <p:sp>
        <p:nvSpPr>
          <p:cNvPr id="35843" name="Rectangle 2"/>
          <p:cNvSpPr>
            <a:spLocks noGrp="1" noChangeArrowheads="1"/>
          </p:cNvSpPr>
          <p:nvPr>
            <p:ph type="title"/>
          </p:nvPr>
        </p:nvSpPr>
        <p:spPr>
          <a:xfrm>
            <a:off x="457200" y="704850"/>
            <a:ext cx="8229600" cy="895350"/>
          </a:xfrm>
        </p:spPr>
        <p:txBody>
          <a:bodyPr/>
          <a:lstStyle/>
          <a:p>
            <a:pPr eaLnBrk="1" hangingPunct="1"/>
            <a:r>
              <a:rPr lang="en-US" altLang="ja-JP" sz="3600" b="1" dirty="0"/>
              <a:t>Bond Amortization</a:t>
            </a:r>
            <a:endParaRPr lang="en-US" sz="3600" b="1" dirty="0"/>
          </a:p>
        </p:txBody>
      </p:sp>
      <p:sp>
        <p:nvSpPr>
          <p:cNvPr id="32772" name="Rectangle 3"/>
          <p:cNvSpPr>
            <a:spLocks noGrp="1" noChangeArrowheads="1"/>
          </p:cNvSpPr>
          <p:nvPr>
            <p:ph type="body" idx="1"/>
          </p:nvPr>
        </p:nvSpPr>
        <p:spPr>
          <a:xfrm>
            <a:off x="457200" y="1600201"/>
            <a:ext cx="8229600" cy="4724400"/>
          </a:xfrm>
        </p:spPr>
        <p:txBody>
          <a:bodyPr/>
          <a:lstStyle/>
          <a:p>
            <a:pPr eaLnBrk="1" hangingPunct="1">
              <a:lnSpc>
                <a:spcPct val="80000"/>
              </a:lnSpc>
              <a:buFontTx/>
              <a:buNone/>
            </a:pPr>
            <a:r>
              <a:rPr lang="en-US" altLang="ja-JP" sz="2800" u="sng" dirty="0">
                <a:ea typeface="MS PGothic" pitchFamily="34" charset="-128"/>
              </a:rPr>
              <a:t>Amortization of a Bond</a:t>
            </a:r>
            <a:endParaRPr lang="en-US" altLang="ja-JP" sz="2800" dirty="0">
              <a:ea typeface="MS PGothic" pitchFamily="34" charset="-128"/>
            </a:endParaRPr>
          </a:p>
          <a:p>
            <a:pPr eaLnBrk="1" hangingPunct="1">
              <a:lnSpc>
                <a:spcPct val="80000"/>
              </a:lnSpc>
              <a:buFontTx/>
              <a:buNone/>
            </a:pPr>
            <a:r>
              <a:rPr lang="en-US" altLang="ja-JP" sz="2800" dirty="0">
                <a:ea typeface="MS PGothic" pitchFamily="34" charset="-128"/>
              </a:rPr>
              <a:t>Very similar to the amortization of a Loan, Chapter 5, same principals are used.</a:t>
            </a:r>
          </a:p>
          <a:p>
            <a:pPr eaLnBrk="1" hangingPunct="1">
              <a:lnSpc>
                <a:spcPct val="80000"/>
              </a:lnSpc>
              <a:buFontTx/>
              <a:buNone/>
            </a:pPr>
            <a:r>
              <a:rPr lang="en-US" altLang="ja-JP" sz="2800" dirty="0">
                <a:ea typeface="MS PGothic" pitchFamily="34" charset="-128"/>
              </a:rPr>
              <a:t>Book value, BV denotes the book value (or amortized value) and j is the yield rate.</a:t>
            </a:r>
          </a:p>
          <a:p>
            <a:pPr eaLnBrk="1" hangingPunct="1">
              <a:lnSpc>
                <a:spcPct val="80000"/>
              </a:lnSpc>
              <a:buFontTx/>
              <a:buNone/>
            </a:pPr>
            <a:endParaRPr lang="en-US" altLang="ja-JP" sz="2800" dirty="0">
              <a:ea typeface="MS PGothic" pitchFamily="34" charset="-128"/>
            </a:endParaRPr>
          </a:p>
          <a:p>
            <a:pPr lvl="1" eaLnBrk="1" hangingPunct="1">
              <a:lnSpc>
                <a:spcPct val="80000"/>
              </a:lnSpc>
              <a:buFontTx/>
              <a:buNone/>
            </a:pPr>
            <a:r>
              <a:rPr lang="en-US" altLang="ja-JP" dirty="0">
                <a:ea typeface="MS PGothic" pitchFamily="34" charset="-128"/>
              </a:rPr>
              <a:t>BV</a:t>
            </a:r>
            <a:r>
              <a:rPr lang="en-US" altLang="ja-JP" baseline="-25000" dirty="0">
                <a:ea typeface="MS PGothic" pitchFamily="34" charset="-128"/>
              </a:rPr>
              <a:t>t+1</a:t>
            </a:r>
            <a:r>
              <a:rPr lang="en-US" altLang="ja-JP" dirty="0">
                <a:ea typeface="MS PGothic" pitchFamily="34" charset="-128"/>
              </a:rPr>
              <a:t> = </a:t>
            </a:r>
            <a:r>
              <a:rPr lang="en-US" altLang="ja-JP" dirty="0" err="1">
                <a:ea typeface="MS PGothic" pitchFamily="34" charset="-128"/>
              </a:rPr>
              <a:t>BV</a:t>
            </a:r>
            <a:r>
              <a:rPr lang="en-US" altLang="ja-JP" baseline="-25000" dirty="0" err="1">
                <a:ea typeface="MS PGothic" pitchFamily="34" charset="-128"/>
              </a:rPr>
              <a:t>t</a:t>
            </a:r>
            <a:r>
              <a:rPr lang="en-US" altLang="ja-JP" dirty="0">
                <a:ea typeface="MS PGothic" pitchFamily="34" charset="-128"/>
              </a:rPr>
              <a:t> * (1+j) – Fr</a:t>
            </a:r>
          </a:p>
          <a:p>
            <a:pPr eaLnBrk="1" hangingPunct="1">
              <a:lnSpc>
                <a:spcPct val="80000"/>
              </a:lnSpc>
              <a:buFontTx/>
              <a:buNone/>
            </a:pPr>
            <a:endParaRPr lang="en-US" altLang="ja-JP" sz="2800" dirty="0">
              <a:ea typeface="MS PGothic" pitchFamily="34" charset="-128"/>
            </a:endParaRPr>
          </a:p>
          <a:p>
            <a:pPr eaLnBrk="1" hangingPunct="1">
              <a:lnSpc>
                <a:spcPct val="80000"/>
              </a:lnSpc>
              <a:buFontTx/>
              <a:buNone/>
            </a:pPr>
            <a:r>
              <a:rPr lang="en-US" altLang="ja-JP" sz="2800" dirty="0">
                <a:ea typeface="MS PGothic" pitchFamily="34" charset="-128"/>
              </a:rPr>
              <a:t>The next Book Value = prior Book Value brought forward with interest at the yield rate (not the coupon rate) less the coupon just paid at t+1.</a:t>
            </a:r>
            <a:endParaRPr lang="en-US" sz="2800" dirty="0"/>
          </a:p>
        </p:txBody>
      </p:sp>
      <p:sp>
        <p:nvSpPr>
          <p:cNvPr id="5" name="Footer Placeholder 4"/>
          <p:cNvSpPr>
            <a:spLocks noGrp="1"/>
          </p:cNvSpPr>
          <p:nvPr>
            <p:ph type="ftr" sz="quarter" idx="11"/>
          </p:nvPr>
        </p:nvSpPr>
        <p:spPr/>
        <p:txBody>
          <a:bodyPr/>
          <a:lstStyle/>
          <a:p>
            <a:pPr>
              <a:defRPr/>
            </a:pPr>
            <a:r>
              <a:rPr lang="en-US"/>
              <a:t>©2014 Owens Consulting of Ocean City, LLC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7" presetClass="entr" presetSubtype="0" fill="hold" nodeType="clickEffect">
                                  <p:stCondLst>
                                    <p:cond delay="0"/>
                                  </p:stCondLst>
                                  <p:iterate type="lt">
                                    <p:tmPct val="50000"/>
                                  </p:iterate>
                                  <p:childTnLst>
                                    <p:set>
                                      <p:cBhvr>
                                        <p:cTn id="10" dur="1" fill="hold">
                                          <p:stCondLst>
                                            <p:cond delay="0"/>
                                          </p:stCondLst>
                                        </p:cTn>
                                        <p:tgtEl>
                                          <p:spTgt spid="32772">
                                            <p:txEl>
                                              <p:pRg st="4" end="4"/>
                                            </p:txEl>
                                          </p:spTgt>
                                        </p:tgtEl>
                                        <p:attrNameLst>
                                          <p:attrName>style.visibility</p:attrName>
                                        </p:attrNameLst>
                                      </p:cBhvr>
                                      <p:to>
                                        <p:strVal val="visible"/>
                                      </p:to>
                                    </p:set>
                                    <p:anim calcmode="discrete" valueType="clr">
                                      <p:cBhvr override="childStyle">
                                        <p:cTn id="11" dur="1000"/>
                                        <p:tgtEl>
                                          <p:spTgt spid="32772">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1000"/>
                                        <p:tgtEl>
                                          <p:spTgt spid="32772">
                                            <p:txEl>
                                              <p:pRg st="4" end="4"/>
                                            </p:txEl>
                                          </p:spTgt>
                                        </p:tgtEl>
                                        <p:attrNameLst>
                                          <p:attrName>fillcolor</p:attrName>
                                        </p:attrNameLst>
                                      </p:cBhvr>
                                      <p:tavLst>
                                        <p:tav tm="0">
                                          <p:val>
                                            <p:clrVal>
                                              <a:schemeClr val="accent2"/>
                                            </p:clrVal>
                                          </p:val>
                                        </p:tav>
                                        <p:tav tm="50000">
                                          <p:val>
                                            <p:clrVal>
                                              <a:schemeClr val="hlink"/>
                                            </p:clrVal>
                                          </p:val>
                                        </p:tav>
                                      </p:tavLst>
                                    </p:anim>
                                    <p:set>
                                      <p:cBhvr>
                                        <p:cTn id="13" dur="1000"/>
                                        <p:tgtEl>
                                          <p:spTgt spid="32772">
                                            <p:txEl>
                                              <p:pRg st="4" end="4"/>
                                            </p:txEl>
                                          </p:spTgt>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277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p:txBody>
          <a:bodyPr/>
          <a:lstStyle/>
          <a:p>
            <a:pPr>
              <a:defRPr/>
            </a:pPr>
            <a:fld id="{C205F834-A49C-4007-8046-4732478E88D4}" type="slidenum">
              <a:rPr lang="en-US" smtClean="0"/>
              <a:pPr>
                <a:defRPr/>
              </a:pPr>
              <a:t>15</a:t>
            </a:fld>
            <a:endParaRPr lang="en-US"/>
          </a:p>
        </p:txBody>
      </p:sp>
      <p:sp>
        <p:nvSpPr>
          <p:cNvPr id="36867" name="Rectangle 2"/>
          <p:cNvSpPr>
            <a:spLocks noGrp="1" noChangeArrowheads="1"/>
          </p:cNvSpPr>
          <p:nvPr>
            <p:ph type="title"/>
          </p:nvPr>
        </p:nvSpPr>
        <p:spPr>
          <a:xfrm>
            <a:off x="457200" y="704850"/>
            <a:ext cx="8229600" cy="895350"/>
          </a:xfrm>
        </p:spPr>
        <p:txBody>
          <a:bodyPr/>
          <a:lstStyle/>
          <a:p>
            <a:pPr eaLnBrk="1" hangingPunct="1"/>
            <a:r>
              <a:rPr lang="en-US" altLang="ja-JP" sz="3600" b="1" dirty="0"/>
              <a:t>Bond Amortization </a:t>
            </a:r>
            <a:endParaRPr lang="en-US" sz="3600" b="1" dirty="0"/>
          </a:p>
        </p:txBody>
      </p:sp>
      <p:sp>
        <p:nvSpPr>
          <p:cNvPr id="36868" name="Rectangle 3"/>
          <p:cNvSpPr>
            <a:spLocks noGrp="1" noChangeArrowheads="1"/>
          </p:cNvSpPr>
          <p:nvPr>
            <p:ph type="body" idx="1"/>
          </p:nvPr>
        </p:nvSpPr>
        <p:spPr>
          <a:xfrm>
            <a:off x="457200" y="1600201"/>
            <a:ext cx="8229600" cy="4724400"/>
          </a:xfrm>
        </p:spPr>
        <p:txBody>
          <a:bodyPr/>
          <a:lstStyle/>
          <a:p>
            <a:pPr eaLnBrk="1" hangingPunct="1">
              <a:buFontTx/>
              <a:buNone/>
            </a:pPr>
            <a:r>
              <a:rPr lang="en-US" altLang="ja-JP" sz="3600" dirty="0">
                <a:ea typeface="MS PGothic" pitchFamily="34" charset="-128"/>
              </a:rPr>
              <a:t>Amortization of a Bond</a:t>
            </a:r>
            <a:endParaRPr lang="en-US" altLang="ja-JP" sz="4000" dirty="0">
              <a:ea typeface="MS PGothic" pitchFamily="34" charset="-128"/>
            </a:endParaRPr>
          </a:p>
          <a:p>
            <a:pPr lvl="1" eaLnBrk="1" hangingPunct="1">
              <a:buFontTx/>
              <a:buNone/>
            </a:pPr>
            <a:r>
              <a:rPr lang="en-US" altLang="ja-JP" sz="3200" dirty="0">
                <a:ea typeface="MS PGothic" pitchFamily="34" charset="-128"/>
              </a:rPr>
              <a:t>I</a:t>
            </a:r>
            <a:r>
              <a:rPr lang="en-US" altLang="ja-JP" sz="3200" baseline="-25000" dirty="0">
                <a:ea typeface="MS PGothic" pitchFamily="34" charset="-128"/>
              </a:rPr>
              <a:t>t+1</a:t>
            </a:r>
            <a:r>
              <a:rPr lang="en-US" altLang="ja-JP" sz="3200" dirty="0">
                <a:ea typeface="MS PGothic" pitchFamily="34" charset="-128"/>
              </a:rPr>
              <a:t> = </a:t>
            </a:r>
            <a:r>
              <a:rPr lang="en-US" altLang="ja-JP" sz="3200" dirty="0" err="1">
                <a:ea typeface="MS PGothic" pitchFamily="34" charset="-128"/>
              </a:rPr>
              <a:t>BV</a:t>
            </a:r>
            <a:r>
              <a:rPr lang="en-US" altLang="ja-JP" sz="3200" baseline="-25000" dirty="0" err="1">
                <a:ea typeface="MS PGothic" pitchFamily="34" charset="-128"/>
              </a:rPr>
              <a:t>t</a:t>
            </a:r>
            <a:r>
              <a:rPr lang="en-US" altLang="ja-JP" sz="3200" dirty="0">
                <a:ea typeface="MS PGothic" pitchFamily="34" charset="-128"/>
              </a:rPr>
              <a:t> * j</a:t>
            </a:r>
          </a:p>
          <a:p>
            <a:pPr lvl="1" eaLnBrk="1" hangingPunct="1">
              <a:buFontTx/>
              <a:buNone/>
            </a:pPr>
            <a:endParaRPr lang="en-US" altLang="ja-JP" sz="3200" dirty="0">
              <a:ea typeface="MS PGothic" pitchFamily="34" charset="-128"/>
            </a:endParaRPr>
          </a:p>
          <a:p>
            <a:pPr lvl="1" eaLnBrk="1" hangingPunct="1">
              <a:buFontTx/>
              <a:buNone/>
            </a:pPr>
            <a:r>
              <a:rPr lang="en-US" altLang="ja-JP" sz="3200" dirty="0">
                <a:ea typeface="MS PGothic" pitchFamily="34" charset="-128"/>
              </a:rPr>
              <a:t>PR</a:t>
            </a:r>
            <a:r>
              <a:rPr lang="en-US" altLang="ja-JP" sz="3200" baseline="-25000" dirty="0">
                <a:ea typeface="MS PGothic" pitchFamily="34" charset="-128"/>
              </a:rPr>
              <a:t>t+1</a:t>
            </a:r>
            <a:r>
              <a:rPr lang="en-US" altLang="ja-JP" sz="3200" dirty="0">
                <a:ea typeface="MS PGothic" pitchFamily="34" charset="-128"/>
              </a:rPr>
              <a:t> = Fr - I</a:t>
            </a:r>
            <a:r>
              <a:rPr lang="en-US" altLang="ja-JP" sz="3200" baseline="-25000" dirty="0">
                <a:ea typeface="MS PGothic" pitchFamily="34" charset="-128"/>
              </a:rPr>
              <a:t>t+1</a:t>
            </a:r>
            <a:endParaRPr lang="en-US" sz="3200" baseline="-25000" dirty="0"/>
          </a:p>
          <a:p>
            <a:pPr eaLnBrk="1" hangingPunct="1">
              <a:buFontTx/>
              <a:buNone/>
            </a:pPr>
            <a:endParaRPr lang="en-US" altLang="ja-JP" sz="3600" dirty="0">
              <a:ea typeface="MS PGothic" pitchFamily="34" charset="-128"/>
            </a:endParaRPr>
          </a:p>
          <a:p>
            <a:pPr eaLnBrk="1" hangingPunct="1">
              <a:buFontTx/>
              <a:buNone/>
            </a:pPr>
            <a:r>
              <a:rPr lang="en-US" altLang="ja-JP" sz="3600" dirty="0">
                <a:ea typeface="MS PGothic" pitchFamily="34" charset="-128"/>
              </a:rPr>
              <a:t>Note:  Interest Due at Purchased Yield Rate, not Coupon Rate!</a:t>
            </a:r>
          </a:p>
        </p:txBody>
      </p:sp>
      <p:sp>
        <p:nvSpPr>
          <p:cNvPr id="5" name="Footer Placeholder 4"/>
          <p:cNvSpPr>
            <a:spLocks noGrp="1"/>
          </p:cNvSpPr>
          <p:nvPr>
            <p:ph type="ftr" sz="quarter" idx="11"/>
          </p:nvPr>
        </p:nvSpPr>
        <p:spPr/>
        <p:txBody>
          <a:bodyPr/>
          <a:lstStyle/>
          <a:p>
            <a:pPr>
              <a:defRPr/>
            </a:pPr>
            <a:r>
              <a:rPr lang="en-US"/>
              <a:t>©2014 Owens Consulting of Ocean City, LLC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6868">
                                            <p:txEl>
                                              <p:pRg st="1" end="1"/>
                                            </p:txEl>
                                          </p:spTgt>
                                        </p:tgtEl>
                                        <p:attrNameLst>
                                          <p:attrName>style.visibility</p:attrName>
                                        </p:attrNameLst>
                                      </p:cBhvr>
                                      <p:to>
                                        <p:strVal val="visible"/>
                                      </p:to>
                                    </p:set>
                                    <p:anim calcmode="discrete" valueType="clr">
                                      <p:cBhvr override="childStyle">
                                        <p:cTn id="7" dur="1000"/>
                                        <p:tgtEl>
                                          <p:spTgt spid="3686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1000"/>
                                        <p:tgtEl>
                                          <p:spTgt spid="36868">
                                            <p:txEl>
                                              <p:pRg st="1" end="1"/>
                                            </p:txEl>
                                          </p:spTgt>
                                        </p:tgtEl>
                                        <p:attrNameLst>
                                          <p:attrName>fillcolor</p:attrName>
                                        </p:attrNameLst>
                                      </p:cBhvr>
                                      <p:tavLst>
                                        <p:tav tm="0">
                                          <p:val>
                                            <p:clrVal>
                                              <a:schemeClr val="accent2"/>
                                            </p:clrVal>
                                          </p:val>
                                        </p:tav>
                                        <p:tav tm="50000">
                                          <p:val>
                                            <p:clrVal>
                                              <a:schemeClr val="hlink"/>
                                            </p:clrVal>
                                          </p:val>
                                        </p:tav>
                                      </p:tavLst>
                                    </p:anim>
                                    <p:set>
                                      <p:cBhvr>
                                        <p:cTn id="9" dur="1000"/>
                                        <p:tgtEl>
                                          <p:spTgt spid="36868">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6868">
                                            <p:txEl>
                                              <p:pRg st="3" end="3"/>
                                            </p:txEl>
                                          </p:spTgt>
                                        </p:tgtEl>
                                        <p:attrNameLst>
                                          <p:attrName>style.visibility</p:attrName>
                                        </p:attrNameLst>
                                      </p:cBhvr>
                                      <p:to>
                                        <p:strVal val="visible"/>
                                      </p:to>
                                    </p:set>
                                    <p:anim calcmode="discrete" valueType="clr">
                                      <p:cBhvr override="childStyle">
                                        <p:cTn id="14" dur="1000"/>
                                        <p:tgtEl>
                                          <p:spTgt spid="36868">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1000"/>
                                        <p:tgtEl>
                                          <p:spTgt spid="36868">
                                            <p:txEl>
                                              <p:pRg st="3" end="3"/>
                                            </p:txEl>
                                          </p:spTgt>
                                        </p:tgtEl>
                                        <p:attrNameLst>
                                          <p:attrName>fillcolor</p:attrName>
                                        </p:attrNameLst>
                                      </p:cBhvr>
                                      <p:tavLst>
                                        <p:tav tm="0">
                                          <p:val>
                                            <p:clrVal>
                                              <a:schemeClr val="accent2"/>
                                            </p:clrVal>
                                          </p:val>
                                        </p:tav>
                                        <p:tav tm="50000">
                                          <p:val>
                                            <p:clrVal>
                                              <a:schemeClr val="hlink"/>
                                            </p:clrVal>
                                          </p:val>
                                        </p:tav>
                                      </p:tavLst>
                                    </p:anim>
                                    <p:set>
                                      <p:cBhvr>
                                        <p:cTn id="16" dur="1000"/>
                                        <p:tgtEl>
                                          <p:spTgt spid="36868">
                                            <p:txEl>
                                              <p:pRg st="3" end="3"/>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86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p:txBody>
          <a:bodyPr/>
          <a:lstStyle/>
          <a:p>
            <a:pPr>
              <a:defRPr/>
            </a:pPr>
            <a:fld id="{9F0F40C8-3BCE-4D68-ADE4-FCC8E6CFB192}" type="slidenum">
              <a:rPr lang="en-US" smtClean="0"/>
              <a:pPr>
                <a:defRPr/>
              </a:pPr>
              <a:t>16</a:t>
            </a:fld>
            <a:endParaRPr lang="en-US"/>
          </a:p>
        </p:txBody>
      </p:sp>
      <p:sp>
        <p:nvSpPr>
          <p:cNvPr id="38915" name="Rectangle 2"/>
          <p:cNvSpPr>
            <a:spLocks noGrp="1" noChangeArrowheads="1"/>
          </p:cNvSpPr>
          <p:nvPr>
            <p:ph type="title"/>
          </p:nvPr>
        </p:nvSpPr>
        <p:spPr>
          <a:xfrm>
            <a:off x="457200" y="704850"/>
            <a:ext cx="8229600" cy="895350"/>
          </a:xfrm>
        </p:spPr>
        <p:txBody>
          <a:bodyPr/>
          <a:lstStyle/>
          <a:p>
            <a:pPr eaLnBrk="1" hangingPunct="1"/>
            <a:r>
              <a:rPr lang="en-US" altLang="ja-JP" sz="3600" b="1" dirty="0"/>
              <a:t>Bond Amortization </a:t>
            </a:r>
            <a:endParaRPr lang="en-US" sz="3600" b="1" dirty="0"/>
          </a:p>
        </p:txBody>
      </p:sp>
      <p:sp>
        <p:nvSpPr>
          <p:cNvPr id="34820" name="Rectangle 3"/>
          <p:cNvSpPr>
            <a:spLocks noGrp="1" noChangeArrowheads="1"/>
          </p:cNvSpPr>
          <p:nvPr>
            <p:ph type="body" idx="1"/>
          </p:nvPr>
        </p:nvSpPr>
        <p:spPr>
          <a:xfrm>
            <a:off x="457200" y="1600200"/>
            <a:ext cx="3429000" cy="4389438"/>
          </a:xfrm>
        </p:spPr>
        <p:txBody>
          <a:bodyPr/>
          <a:lstStyle/>
          <a:p>
            <a:pPr eaLnBrk="1" hangingPunct="1">
              <a:buFontTx/>
              <a:buNone/>
            </a:pPr>
            <a:r>
              <a:rPr lang="en-US" altLang="ja-JP">
                <a:ea typeface="MS PGothic" pitchFamily="34" charset="-128"/>
              </a:rPr>
              <a:t>Broverman Purchase at Premium Table 4.3a</a:t>
            </a:r>
          </a:p>
          <a:p>
            <a:pPr eaLnBrk="1" hangingPunct="1"/>
            <a:r>
              <a:rPr lang="en-US" altLang="ja-JP">
                <a:ea typeface="MS PGothic" pitchFamily="34" charset="-128"/>
              </a:rPr>
              <a:t>Coupon Payment &lt;&gt;Interest Due</a:t>
            </a:r>
          </a:p>
          <a:p>
            <a:pPr eaLnBrk="1" hangingPunct="1"/>
            <a:r>
              <a:rPr lang="en-US" altLang="ja-JP">
                <a:ea typeface="MS PGothic" pitchFamily="34" charset="-128"/>
              </a:rPr>
              <a:t>Principal is Repaid, the Principal is decreasing</a:t>
            </a:r>
          </a:p>
          <a:p>
            <a:pPr eaLnBrk="1" hangingPunct="1"/>
            <a:r>
              <a:rPr lang="en-US" altLang="ja-JP">
                <a:ea typeface="MS PGothic" pitchFamily="34" charset="-128"/>
              </a:rPr>
              <a:t>The Premium is Being “Amortized”</a:t>
            </a:r>
          </a:p>
        </p:txBody>
      </p:sp>
      <p:pic>
        <p:nvPicPr>
          <p:cNvPr id="5" name="Picture 4"/>
          <p:cNvPicPr>
            <a:picLocks noChangeAspect="1" noChangeArrowheads="1"/>
          </p:cNvPicPr>
          <p:nvPr/>
        </p:nvPicPr>
        <p:blipFill>
          <a:blip r:embed="rId2" cstate="print"/>
          <a:srcRect l="13644" t="17313" r="28017" b="15945"/>
          <a:stretch>
            <a:fillRect/>
          </a:stretch>
        </p:blipFill>
        <p:spPr bwMode="auto">
          <a:xfrm>
            <a:off x="4038600" y="1447800"/>
            <a:ext cx="4800600" cy="39624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a:t>©2014 Owens Consulting of Ocean City, LLC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2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p:txBody>
          <a:bodyPr/>
          <a:lstStyle/>
          <a:p>
            <a:pPr>
              <a:defRPr/>
            </a:pPr>
            <a:fld id="{6B9EC070-3507-4131-97AB-B9600B9874E7}" type="slidenum">
              <a:rPr lang="en-US" smtClean="0"/>
              <a:pPr>
                <a:defRPr/>
              </a:pPr>
              <a:t>17</a:t>
            </a:fld>
            <a:endParaRPr lang="en-US"/>
          </a:p>
        </p:txBody>
      </p:sp>
      <p:sp>
        <p:nvSpPr>
          <p:cNvPr id="39939" name="Rectangle 2"/>
          <p:cNvSpPr>
            <a:spLocks noGrp="1" noChangeArrowheads="1"/>
          </p:cNvSpPr>
          <p:nvPr>
            <p:ph type="title"/>
          </p:nvPr>
        </p:nvSpPr>
        <p:spPr>
          <a:xfrm>
            <a:off x="457200" y="704850"/>
            <a:ext cx="8229600" cy="895350"/>
          </a:xfrm>
        </p:spPr>
        <p:txBody>
          <a:bodyPr/>
          <a:lstStyle/>
          <a:p>
            <a:pPr eaLnBrk="1" hangingPunct="1"/>
            <a:r>
              <a:rPr lang="en-US" altLang="ja-JP" sz="3600" b="1" dirty="0"/>
              <a:t>Bond Amortization </a:t>
            </a:r>
            <a:endParaRPr lang="en-US" sz="3600" b="1" dirty="0"/>
          </a:p>
        </p:txBody>
      </p:sp>
      <p:sp>
        <p:nvSpPr>
          <p:cNvPr id="38916" name="Rectangle 3"/>
          <p:cNvSpPr>
            <a:spLocks noGrp="1" noChangeArrowheads="1"/>
          </p:cNvSpPr>
          <p:nvPr>
            <p:ph type="body" idx="1"/>
          </p:nvPr>
        </p:nvSpPr>
        <p:spPr>
          <a:xfrm>
            <a:off x="457200" y="1600200"/>
            <a:ext cx="3352800" cy="4389438"/>
          </a:xfrm>
        </p:spPr>
        <p:txBody>
          <a:bodyPr/>
          <a:lstStyle/>
          <a:p>
            <a:pPr eaLnBrk="1" hangingPunct="1">
              <a:buFontTx/>
              <a:buNone/>
            </a:pPr>
            <a:r>
              <a:rPr lang="en-US" altLang="ja-JP" sz="2800">
                <a:ea typeface="MS PGothic" pitchFamily="34" charset="-128"/>
              </a:rPr>
              <a:t>Broverman </a:t>
            </a:r>
            <a:r>
              <a:rPr lang="en-US" altLang="ja-JP">
                <a:ea typeface="MS PGothic" pitchFamily="34" charset="-128"/>
              </a:rPr>
              <a:t>Purchase at Discount</a:t>
            </a:r>
          </a:p>
          <a:p>
            <a:pPr eaLnBrk="1" hangingPunct="1"/>
            <a:r>
              <a:rPr lang="en-US" altLang="ja-JP">
                <a:ea typeface="MS PGothic" pitchFamily="34" charset="-128"/>
              </a:rPr>
              <a:t>Coupon Payment &lt;&gt;Interest Due</a:t>
            </a:r>
          </a:p>
          <a:p>
            <a:pPr eaLnBrk="1" hangingPunct="1"/>
            <a:r>
              <a:rPr lang="en-US" altLang="ja-JP">
                <a:ea typeface="MS PGothic" pitchFamily="34" charset="-128"/>
              </a:rPr>
              <a:t>Principal is Repaid is Negative, the Principal is Growing,</a:t>
            </a:r>
          </a:p>
          <a:p>
            <a:pPr eaLnBrk="1" hangingPunct="1"/>
            <a:r>
              <a:rPr lang="en-US" altLang="ja-JP">
                <a:ea typeface="MS PGothic" pitchFamily="34" charset="-128"/>
              </a:rPr>
              <a:t>The Discount is Being “Accrued”</a:t>
            </a:r>
          </a:p>
          <a:p>
            <a:pPr eaLnBrk="1" hangingPunct="1">
              <a:buFontTx/>
              <a:buNone/>
            </a:pPr>
            <a:endParaRPr lang="en-US" altLang="ja-JP" sz="2000">
              <a:ea typeface="MS PGothic" pitchFamily="34" charset="-128"/>
            </a:endParaRPr>
          </a:p>
        </p:txBody>
      </p:sp>
      <p:pic>
        <p:nvPicPr>
          <p:cNvPr id="5" name="Picture 4"/>
          <p:cNvPicPr>
            <a:picLocks noChangeAspect="1" noChangeArrowheads="1"/>
          </p:cNvPicPr>
          <p:nvPr/>
        </p:nvPicPr>
        <p:blipFill>
          <a:blip r:embed="rId2" cstate="print"/>
          <a:srcRect l="30685" t="26651" r="9660" b="18611"/>
          <a:stretch>
            <a:fillRect/>
          </a:stretch>
        </p:blipFill>
        <p:spPr bwMode="auto">
          <a:xfrm>
            <a:off x="3886200" y="1676400"/>
            <a:ext cx="5105400" cy="39624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a:t>©2014 Owens Consulting of Ocean City, LLC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91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9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p:txBody>
          <a:bodyPr/>
          <a:lstStyle/>
          <a:p>
            <a:pPr>
              <a:defRPr/>
            </a:pPr>
            <a:fld id="{382174FE-0141-4C9E-9950-078F07370033}" type="slidenum">
              <a:rPr lang="en-US" smtClean="0"/>
              <a:pPr>
                <a:defRPr/>
              </a:pPr>
              <a:t>18</a:t>
            </a:fld>
            <a:endParaRPr lang="en-US"/>
          </a:p>
        </p:txBody>
      </p:sp>
      <p:sp>
        <p:nvSpPr>
          <p:cNvPr id="40963" name="Rectangle 2"/>
          <p:cNvSpPr>
            <a:spLocks noGrp="1" noChangeArrowheads="1"/>
          </p:cNvSpPr>
          <p:nvPr>
            <p:ph type="title"/>
          </p:nvPr>
        </p:nvSpPr>
        <p:spPr>
          <a:xfrm>
            <a:off x="457200" y="704850"/>
            <a:ext cx="8229600" cy="895350"/>
          </a:xfrm>
        </p:spPr>
        <p:txBody>
          <a:bodyPr/>
          <a:lstStyle/>
          <a:p>
            <a:pPr eaLnBrk="1" hangingPunct="1"/>
            <a:r>
              <a:rPr lang="en-US" altLang="ja-JP" sz="3600" b="1" dirty="0"/>
              <a:t>Bond Amortization </a:t>
            </a:r>
            <a:endParaRPr lang="en-US" sz="3600" b="1" dirty="0"/>
          </a:p>
        </p:txBody>
      </p:sp>
      <p:sp>
        <p:nvSpPr>
          <p:cNvPr id="40964" name="Rectangle 3"/>
          <p:cNvSpPr>
            <a:spLocks noGrp="1" noChangeArrowheads="1"/>
          </p:cNvSpPr>
          <p:nvPr>
            <p:ph type="body" idx="1"/>
          </p:nvPr>
        </p:nvSpPr>
        <p:spPr>
          <a:xfrm>
            <a:off x="457200" y="1600201"/>
            <a:ext cx="8229600" cy="4724400"/>
          </a:xfrm>
        </p:spPr>
        <p:txBody>
          <a:bodyPr/>
          <a:lstStyle/>
          <a:p>
            <a:pPr eaLnBrk="1" hangingPunct="1">
              <a:buFontTx/>
              <a:buNone/>
            </a:pPr>
            <a:r>
              <a:rPr lang="en-US" altLang="ja-JP" sz="2800" dirty="0">
                <a:ea typeface="MS PGothic" pitchFamily="34" charset="-128"/>
              </a:rPr>
              <a:t>Class Work: Broverman Problem 4.2.4, p259</a:t>
            </a:r>
          </a:p>
          <a:p>
            <a:pPr eaLnBrk="1" hangingPunct="1">
              <a:buFontTx/>
              <a:buNone/>
            </a:pPr>
            <a:r>
              <a:rPr lang="en-US" altLang="ja-JP" sz="2800" dirty="0">
                <a:ea typeface="MS PGothic" pitchFamily="34" charset="-128"/>
              </a:rPr>
              <a:t>The amortization schedule for a 100, 5% bond yielding a nominal annual rate of </a:t>
            </a:r>
            <a:r>
              <a:rPr lang="en-US" altLang="ja-JP" sz="2800" dirty="0" err="1">
                <a:ea typeface="MS PGothic" pitchFamily="34" charset="-128"/>
              </a:rPr>
              <a:t>i</a:t>
            </a:r>
            <a:r>
              <a:rPr lang="en-US" altLang="ja-JP" sz="2800" baseline="30000" dirty="0">
                <a:ea typeface="MS PGothic" pitchFamily="34" charset="-128"/>
              </a:rPr>
              <a:t>(2) </a:t>
            </a:r>
            <a:r>
              <a:rPr lang="en-US" altLang="ja-JP" sz="2800" dirty="0">
                <a:ea typeface="MS PGothic" pitchFamily="34" charset="-128"/>
              </a:rPr>
              <a:t>= 6.6% gives a value of 90.00 for the bond at the beginning of a certain 6-month period just after a coupon has been paid.  What is the book value at the start of the next 6-month period?</a:t>
            </a:r>
          </a:p>
          <a:p>
            <a:pPr marL="273050" lvl="1" indent="-273050" eaLnBrk="1" hangingPunct="1">
              <a:buClr>
                <a:srgbClr val="0BD0D9"/>
              </a:buClr>
              <a:buSzPct val="95000"/>
            </a:pPr>
            <a:r>
              <a:rPr lang="en-US" altLang="ja-JP" dirty="0">
                <a:ea typeface="MS PGothic" pitchFamily="34" charset="-128"/>
              </a:rPr>
              <a:t>BV</a:t>
            </a:r>
            <a:r>
              <a:rPr lang="en-US" altLang="ja-JP" baseline="-25000" dirty="0">
                <a:ea typeface="MS PGothic" pitchFamily="34" charset="-128"/>
              </a:rPr>
              <a:t>t+1</a:t>
            </a:r>
            <a:r>
              <a:rPr lang="en-US" altLang="ja-JP" dirty="0">
                <a:ea typeface="MS PGothic" pitchFamily="34" charset="-128"/>
              </a:rPr>
              <a:t> = </a:t>
            </a:r>
            <a:r>
              <a:rPr lang="en-US" altLang="ja-JP" dirty="0" err="1">
                <a:ea typeface="MS PGothic" pitchFamily="34" charset="-128"/>
              </a:rPr>
              <a:t>BV</a:t>
            </a:r>
            <a:r>
              <a:rPr lang="en-US" altLang="ja-JP" baseline="-25000" dirty="0" err="1">
                <a:ea typeface="MS PGothic" pitchFamily="34" charset="-128"/>
              </a:rPr>
              <a:t>t</a:t>
            </a:r>
            <a:r>
              <a:rPr lang="en-US" altLang="ja-JP" dirty="0">
                <a:ea typeface="MS PGothic" pitchFamily="34" charset="-128"/>
              </a:rPr>
              <a:t> * (1+j) – Fr</a:t>
            </a:r>
          </a:p>
          <a:p>
            <a:pPr marL="273050" lvl="1" indent="-273050" eaLnBrk="1" hangingPunct="1">
              <a:buClr>
                <a:srgbClr val="0BD0D9"/>
              </a:buClr>
              <a:buSzPct val="95000"/>
            </a:pPr>
            <a:r>
              <a:rPr lang="en-US" altLang="ja-JP" dirty="0">
                <a:ea typeface="MS PGothic" pitchFamily="34" charset="-128"/>
              </a:rPr>
              <a:t>BV</a:t>
            </a:r>
            <a:r>
              <a:rPr lang="en-US" altLang="ja-JP" baseline="-25000" dirty="0">
                <a:ea typeface="MS PGothic" pitchFamily="34" charset="-128"/>
              </a:rPr>
              <a:t>1</a:t>
            </a:r>
            <a:r>
              <a:rPr lang="en-US" altLang="ja-JP" dirty="0">
                <a:ea typeface="MS PGothic" pitchFamily="34" charset="-128"/>
              </a:rPr>
              <a:t> = BV</a:t>
            </a:r>
            <a:r>
              <a:rPr lang="en-US" altLang="ja-JP" baseline="-25000" dirty="0">
                <a:ea typeface="MS PGothic" pitchFamily="34" charset="-128"/>
              </a:rPr>
              <a:t>0</a:t>
            </a:r>
            <a:r>
              <a:rPr lang="en-US" altLang="ja-JP" dirty="0">
                <a:ea typeface="MS PGothic" pitchFamily="34" charset="-128"/>
              </a:rPr>
              <a:t> * (1+j) – Fr = 90.00(1+.066/2) – 1000(.05/2) = 90.47</a:t>
            </a:r>
          </a:p>
          <a:p>
            <a:pPr marL="273050" lvl="1" indent="-273050" eaLnBrk="1" hangingPunct="1">
              <a:buClr>
                <a:srgbClr val="0BD0D9"/>
              </a:buClr>
              <a:buSzPct val="95000"/>
            </a:pPr>
            <a:endParaRPr lang="en-US" altLang="ja-JP" dirty="0">
              <a:ea typeface="MS PGothic" pitchFamily="34" charset="-128"/>
            </a:endParaRPr>
          </a:p>
          <a:p>
            <a:pPr eaLnBrk="1" hangingPunct="1">
              <a:buFontTx/>
              <a:buNone/>
            </a:pPr>
            <a:endParaRPr lang="en-US" altLang="ja-JP" sz="2800" dirty="0">
              <a:ea typeface="MS PGothic" pitchFamily="34" charset="-128"/>
            </a:endParaRPr>
          </a:p>
        </p:txBody>
      </p:sp>
      <p:sp>
        <p:nvSpPr>
          <p:cNvPr id="5" name="Footer Placeholder 4"/>
          <p:cNvSpPr>
            <a:spLocks noGrp="1"/>
          </p:cNvSpPr>
          <p:nvPr>
            <p:ph type="ftr" sz="quarter" idx="11"/>
          </p:nvPr>
        </p:nvSpPr>
        <p:spPr/>
        <p:txBody>
          <a:bodyPr/>
          <a:lstStyle/>
          <a:p>
            <a:pPr>
              <a:defRPr/>
            </a:pPr>
            <a:r>
              <a:rPr lang="en-US"/>
              <a:t>©2014 Owens Consulting of Ocean City, LLC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704850"/>
            <a:ext cx="8229600" cy="895350"/>
          </a:xfrm>
        </p:spPr>
        <p:txBody>
          <a:bodyPr/>
          <a:lstStyle/>
          <a:p>
            <a:r>
              <a:rPr lang="en-US" sz="3600" b="1" dirty="0"/>
              <a:t>Credits</a:t>
            </a:r>
          </a:p>
        </p:txBody>
      </p:sp>
      <p:sp>
        <p:nvSpPr>
          <p:cNvPr id="41987" name="Content Placeholder 2"/>
          <p:cNvSpPr>
            <a:spLocks noGrp="1"/>
          </p:cNvSpPr>
          <p:nvPr>
            <p:ph idx="1"/>
          </p:nvPr>
        </p:nvSpPr>
        <p:spPr>
          <a:xfrm>
            <a:off x="457200" y="1600200"/>
            <a:ext cx="8229600" cy="4465638"/>
          </a:xfrm>
        </p:spPr>
        <p:txBody>
          <a:bodyPr/>
          <a:lstStyle/>
          <a:p>
            <a:r>
              <a:rPr lang="en-US" sz="2400"/>
              <a:t>BA II Plus® is a trademark of Texas Instruments, registered in the U.S. and other countries.</a:t>
            </a:r>
          </a:p>
          <a:p>
            <a:r>
              <a:rPr lang="en-US" sz="2400"/>
              <a:t>© 1970, </a:t>
            </a:r>
            <a:r>
              <a:rPr lang="en-US" sz="2400" i="1"/>
              <a:t>The Theory of Interest</a:t>
            </a:r>
            <a:r>
              <a:rPr lang="en-US" sz="2400"/>
              <a:t>, Stephen G. Kellison, Richard D. Irwin, Inc.  All Rights Reserved. Used under Fair Use.</a:t>
            </a:r>
          </a:p>
          <a:p>
            <a:r>
              <a:rPr lang="en-US" sz="2400"/>
              <a:t>© 2008, Mathematics of Investment and Credit, 4</a:t>
            </a:r>
            <a:r>
              <a:rPr lang="en-US" sz="2400" baseline="30000"/>
              <a:t>th</a:t>
            </a:r>
            <a:r>
              <a:rPr lang="en-US" sz="2400"/>
              <a:t> Edition, Samuel A. Broverman, ACTEX Publications, Inc. All Rights Reserved. Used under Fair Use.</a:t>
            </a:r>
          </a:p>
          <a:p>
            <a:r>
              <a:rPr lang="en-US" sz="2400"/>
              <a:t>© 2007, Mathematical Interest Theory, Daniel and Vaaler, Pearson Education, Inc. All Rights Reserved. Used under Fair Use.</a:t>
            </a:r>
          </a:p>
          <a:p>
            <a:endParaRPr lang="en-US"/>
          </a:p>
          <a:p>
            <a:endParaRPr lang="en-US"/>
          </a:p>
        </p:txBody>
      </p:sp>
      <p:sp>
        <p:nvSpPr>
          <p:cNvPr id="4" name="Slide Number Placeholder 3"/>
          <p:cNvSpPr>
            <a:spLocks noGrp="1"/>
          </p:cNvSpPr>
          <p:nvPr>
            <p:ph type="sldNum" sz="quarter" idx="12"/>
          </p:nvPr>
        </p:nvSpPr>
        <p:spPr/>
        <p:txBody>
          <a:bodyPr/>
          <a:lstStyle/>
          <a:p>
            <a:pPr>
              <a:defRPr/>
            </a:pPr>
            <a:fld id="{A77B9B6C-FD40-491E-BAD3-07EF45E44149}" type="slidenum">
              <a:rPr lang="en-US" smtClean="0"/>
              <a:pPr>
                <a:defRPr/>
              </a:pPr>
              <a:t>19</a:t>
            </a:fld>
            <a:endParaRPr lang="en-US"/>
          </a:p>
        </p:txBody>
      </p:sp>
      <p:sp>
        <p:nvSpPr>
          <p:cNvPr id="5" name="Footer Placeholder 4"/>
          <p:cNvSpPr>
            <a:spLocks noGrp="1"/>
          </p:cNvSpPr>
          <p:nvPr>
            <p:ph type="ftr" sz="quarter" idx="11"/>
          </p:nvPr>
        </p:nvSpPr>
        <p:spPr/>
        <p:txBody>
          <a:bodyPr/>
          <a:lstStyle/>
          <a:p>
            <a:pPr>
              <a:defRPr/>
            </a:pPr>
            <a:r>
              <a:rPr lang="en-US"/>
              <a:t>©2014 Owens Consulting of Ocean City, LLC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p:txBody>
          <a:bodyPr/>
          <a:lstStyle/>
          <a:p>
            <a:pPr>
              <a:defRPr/>
            </a:pPr>
            <a:fld id="{8B757643-A90B-48CF-9B40-06406587D167}" type="slidenum">
              <a:rPr lang="en-US" smtClean="0"/>
              <a:pPr>
                <a:defRPr/>
              </a:pPr>
              <a:t>2</a:t>
            </a:fld>
            <a:endParaRPr lang="en-US"/>
          </a:p>
        </p:txBody>
      </p:sp>
      <p:sp>
        <p:nvSpPr>
          <p:cNvPr id="6147" name="Rectangle 2"/>
          <p:cNvSpPr>
            <a:spLocks noGrp="1" noChangeArrowheads="1"/>
          </p:cNvSpPr>
          <p:nvPr>
            <p:ph type="title"/>
          </p:nvPr>
        </p:nvSpPr>
        <p:spPr>
          <a:xfrm>
            <a:off x="457200" y="704850"/>
            <a:ext cx="8229600" cy="895350"/>
          </a:xfrm>
        </p:spPr>
        <p:txBody>
          <a:bodyPr/>
          <a:lstStyle/>
          <a:p>
            <a:pPr eaLnBrk="1" hangingPunct="1"/>
            <a:r>
              <a:rPr lang="en-US" altLang="ja-JP" sz="3600" b="1" dirty="0"/>
              <a:t>Module 4 Bonds </a:t>
            </a:r>
            <a:endParaRPr lang="en-US" sz="3600" b="1" dirty="0"/>
          </a:p>
        </p:txBody>
      </p:sp>
      <p:sp>
        <p:nvSpPr>
          <p:cNvPr id="3076" name="Rectangle 3"/>
          <p:cNvSpPr>
            <a:spLocks noGrp="1" noChangeArrowheads="1"/>
          </p:cNvSpPr>
          <p:nvPr>
            <p:ph type="body" idx="1"/>
          </p:nvPr>
        </p:nvSpPr>
        <p:spPr>
          <a:xfrm>
            <a:off x="533400" y="1600200"/>
            <a:ext cx="8229600" cy="4389438"/>
          </a:xfrm>
        </p:spPr>
        <p:txBody>
          <a:bodyPr/>
          <a:lstStyle/>
          <a:p>
            <a:pPr marL="609600" indent="-609600" eaLnBrk="1" hangingPunct="1">
              <a:lnSpc>
                <a:spcPct val="80000"/>
              </a:lnSpc>
              <a:buFontTx/>
              <a:buNone/>
            </a:pPr>
            <a:r>
              <a:rPr lang="en-US" altLang="ja-JP" sz="2000">
                <a:ea typeface="MS PGothic" pitchFamily="34" charset="-128"/>
              </a:rPr>
              <a:t>The candidate will be able to define and recognize the definitions of the following terms:</a:t>
            </a:r>
          </a:p>
          <a:p>
            <a:pPr marL="990600" lvl="1" indent="-533400" eaLnBrk="1" hangingPunct="1">
              <a:lnSpc>
                <a:spcPct val="80000"/>
              </a:lnSpc>
            </a:pPr>
            <a:r>
              <a:rPr lang="en-US" altLang="ja-JP" sz="1800">
                <a:ea typeface="MS PGothic" pitchFamily="34" charset="-128"/>
              </a:rPr>
              <a:t>Price</a:t>
            </a:r>
          </a:p>
          <a:p>
            <a:pPr marL="990600" lvl="1" indent="-533400" eaLnBrk="1" hangingPunct="1">
              <a:lnSpc>
                <a:spcPct val="80000"/>
              </a:lnSpc>
            </a:pPr>
            <a:r>
              <a:rPr lang="en-US" altLang="ja-JP" sz="1800">
                <a:ea typeface="MS PGothic" pitchFamily="34" charset="-128"/>
              </a:rPr>
              <a:t>Redemption value</a:t>
            </a:r>
          </a:p>
          <a:p>
            <a:pPr marL="990600" lvl="1" indent="-533400" eaLnBrk="1" hangingPunct="1">
              <a:lnSpc>
                <a:spcPct val="80000"/>
              </a:lnSpc>
            </a:pPr>
            <a:r>
              <a:rPr lang="en-US" altLang="ja-JP" sz="1800">
                <a:ea typeface="MS PGothic" pitchFamily="34" charset="-128"/>
              </a:rPr>
              <a:t>Par Value/Face value</a:t>
            </a:r>
          </a:p>
          <a:p>
            <a:pPr marL="990600" lvl="1" indent="-533400" eaLnBrk="1" hangingPunct="1">
              <a:lnSpc>
                <a:spcPct val="80000"/>
              </a:lnSpc>
            </a:pPr>
            <a:r>
              <a:rPr lang="en-US" altLang="ja-JP" sz="1800">
                <a:ea typeface="MS PGothic" pitchFamily="34" charset="-128"/>
              </a:rPr>
              <a:t>Coupon, Coupon rate</a:t>
            </a:r>
          </a:p>
          <a:p>
            <a:pPr marL="990600" lvl="1" indent="-533400" eaLnBrk="1" hangingPunct="1">
              <a:lnSpc>
                <a:spcPct val="80000"/>
              </a:lnSpc>
            </a:pPr>
            <a:r>
              <a:rPr lang="en-US" altLang="ja-JP" sz="1800">
                <a:ea typeface="MS PGothic" pitchFamily="34" charset="-128"/>
              </a:rPr>
              <a:t>Term of bond</a:t>
            </a:r>
          </a:p>
          <a:p>
            <a:pPr marL="990600" lvl="1" indent="-533400" eaLnBrk="1" hangingPunct="1">
              <a:lnSpc>
                <a:spcPct val="80000"/>
              </a:lnSpc>
            </a:pPr>
            <a:r>
              <a:rPr lang="en-US" altLang="ja-JP" sz="1800">
                <a:ea typeface="MS PGothic" pitchFamily="34" charset="-128"/>
              </a:rPr>
              <a:t>Yield rate</a:t>
            </a:r>
          </a:p>
          <a:p>
            <a:pPr marL="990600" lvl="1" indent="-533400" eaLnBrk="1" hangingPunct="1">
              <a:lnSpc>
                <a:spcPct val="80000"/>
              </a:lnSpc>
            </a:pPr>
            <a:r>
              <a:rPr lang="en-US" altLang="ja-JP" sz="1800">
                <a:ea typeface="MS PGothic" pitchFamily="34" charset="-128"/>
              </a:rPr>
              <a:t>Callable/non-callable</a:t>
            </a:r>
          </a:p>
          <a:p>
            <a:pPr marL="990600" lvl="1" indent="-533400" eaLnBrk="1" hangingPunct="1">
              <a:lnSpc>
                <a:spcPct val="80000"/>
              </a:lnSpc>
            </a:pPr>
            <a:r>
              <a:rPr lang="en-US" altLang="ja-JP" sz="1800">
                <a:ea typeface="MS PGothic" pitchFamily="34" charset="-128"/>
              </a:rPr>
              <a:t>Book value</a:t>
            </a:r>
          </a:p>
          <a:p>
            <a:pPr marL="990600" lvl="1" indent="-533400" eaLnBrk="1" hangingPunct="1">
              <a:lnSpc>
                <a:spcPct val="80000"/>
              </a:lnSpc>
            </a:pPr>
            <a:r>
              <a:rPr lang="en-US" altLang="ja-JP" sz="1800">
                <a:ea typeface="MS PGothic" pitchFamily="34" charset="-128"/>
              </a:rPr>
              <a:t>Accumulation of discount</a:t>
            </a:r>
          </a:p>
          <a:p>
            <a:pPr marL="990600" lvl="1" indent="-533400" eaLnBrk="1" hangingPunct="1">
              <a:lnSpc>
                <a:spcPct val="80000"/>
              </a:lnSpc>
            </a:pPr>
            <a:r>
              <a:rPr lang="en-US" altLang="ja-JP" sz="1800">
                <a:ea typeface="MS PGothic" pitchFamily="34" charset="-128"/>
              </a:rPr>
              <a:t>Maturity date, term to maturity </a:t>
            </a:r>
          </a:p>
          <a:p>
            <a:pPr marL="990600" lvl="1" indent="-533400" eaLnBrk="1" hangingPunct="1">
              <a:lnSpc>
                <a:spcPct val="80000"/>
              </a:lnSpc>
            </a:pPr>
            <a:r>
              <a:rPr lang="en-US" altLang="ja-JP" sz="1800">
                <a:ea typeface="MS PGothic" pitchFamily="34" charset="-128"/>
              </a:rPr>
              <a:t>Premium/Discount</a:t>
            </a:r>
          </a:p>
          <a:p>
            <a:pPr marL="609600" indent="-609600" eaLnBrk="1" hangingPunct="1">
              <a:lnSpc>
                <a:spcPct val="80000"/>
              </a:lnSpc>
              <a:buFontTx/>
              <a:buNone/>
            </a:pPr>
            <a:r>
              <a:rPr lang="en-US" altLang="ja-JP" sz="2000">
                <a:ea typeface="MS PGothic" pitchFamily="34" charset="-128"/>
              </a:rPr>
              <a:t>The student will be able to recognize and define the following standard actuarial notation: F, r, C, n, P</a:t>
            </a:r>
            <a:endParaRPr lang="en-US" sz="2000"/>
          </a:p>
        </p:txBody>
      </p:sp>
      <p:sp>
        <p:nvSpPr>
          <p:cNvPr id="5" name="Footer Placeholder 4"/>
          <p:cNvSpPr>
            <a:spLocks noGrp="1"/>
          </p:cNvSpPr>
          <p:nvPr>
            <p:ph type="ftr" sz="quarter" idx="11"/>
          </p:nvPr>
        </p:nvSpPr>
        <p:spPr/>
        <p:txBody>
          <a:bodyPr/>
          <a:lstStyle/>
          <a:p>
            <a:pPr>
              <a:defRPr/>
            </a:pPr>
            <a:r>
              <a:rPr lang="en-US"/>
              <a:t>©2014 Owens Consulting of Ocean City, LLC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441575"/>
          </a:xfrm>
        </p:spPr>
        <p:txBody>
          <a:bodyPr rtlCol="0">
            <a:normAutofit/>
          </a:bodyPr>
          <a:lstStyle/>
          <a:p>
            <a:pPr eaLnBrk="1" fontAlgn="auto" hangingPunct="1">
              <a:spcAft>
                <a:spcPts val="0"/>
              </a:spcAft>
              <a:defRPr/>
            </a:pPr>
            <a:r>
              <a:rPr lang="en-US" dirty="0"/>
              <a:t>Exam FM Module 4:</a:t>
            </a:r>
            <a:br>
              <a:rPr lang="en-US" dirty="0"/>
            </a:br>
            <a:r>
              <a:rPr lang="en-US" dirty="0"/>
              <a:t>Section 4.3</a:t>
            </a:r>
          </a:p>
        </p:txBody>
      </p:sp>
      <p:sp>
        <p:nvSpPr>
          <p:cNvPr id="5123" name="Subtitle 2"/>
          <p:cNvSpPr>
            <a:spLocks noGrp="1"/>
          </p:cNvSpPr>
          <p:nvPr>
            <p:ph type="subTitle" idx="1"/>
          </p:nvPr>
        </p:nvSpPr>
        <p:spPr>
          <a:xfrm>
            <a:off x="1371600" y="4724400"/>
            <a:ext cx="6400800" cy="914400"/>
          </a:xfrm>
        </p:spPr>
        <p:txBody>
          <a:bodyPr/>
          <a:lstStyle/>
          <a:p>
            <a:pPr marR="0" eaLnBrk="1" hangingPunct="1">
              <a:lnSpc>
                <a:spcPct val="60000"/>
              </a:lnSpc>
              <a:buFont typeface="Arial" charset="0"/>
              <a:buNone/>
            </a:pPr>
            <a:r>
              <a:rPr lang="en-US" sz="2400">
                <a:solidFill>
                  <a:srgbClr val="000000"/>
                </a:solidFill>
              </a:rPr>
              <a:t>Instructor: Mr. Richard Owens, FSA, CFA </a:t>
            </a:r>
          </a:p>
          <a:p>
            <a:pPr marR="0" eaLnBrk="1" hangingPunct="1">
              <a:lnSpc>
                <a:spcPct val="60000"/>
              </a:lnSpc>
              <a:buFont typeface="Arial" charset="0"/>
              <a:buNone/>
            </a:pPr>
            <a:r>
              <a:rPr lang="en-US" sz="2400">
                <a:solidFill>
                  <a:srgbClr val="000000"/>
                </a:solidFill>
              </a:rPr>
              <a:t>Instructor, Ball State University</a:t>
            </a:r>
          </a:p>
          <a:p>
            <a:pPr marR="0" eaLnBrk="1" hangingPunct="1">
              <a:lnSpc>
                <a:spcPct val="60000"/>
              </a:lnSpc>
              <a:buFont typeface="Arial" charset="0"/>
              <a:buNone/>
            </a:pPr>
            <a:r>
              <a:rPr lang="en-US" sz="2400">
                <a:solidFill>
                  <a:srgbClr val="000000"/>
                </a:solidFill>
              </a:rPr>
              <a:t>VP &amp; Senior Actuary, MetLife (Retired)</a:t>
            </a:r>
          </a:p>
        </p:txBody>
      </p:sp>
    </p:spTree>
    <p:extLst>
      <p:ext uri="{BB962C8B-B14F-4D97-AF65-F5344CB8AC3E}">
        <p14:creationId xmlns:p14="http://schemas.microsoft.com/office/powerpoint/2010/main" val="239895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p:txBody>
          <a:bodyPr/>
          <a:lstStyle/>
          <a:p>
            <a:pPr>
              <a:defRPr/>
            </a:pPr>
            <a:fld id="{5C6F39F4-0C6B-4091-A770-25DF88C17414}" type="slidenum">
              <a:rPr lang="en-US" smtClean="0"/>
              <a:pPr>
                <a:defRPr/>
              </a:pPr>
              <a:t>21</a:t>
            </a:fld>
            <a:endParaRPr lang="en-US"/>
          </a:p>
        </p:txBody>
      </p:sp>
      <p:sp>
        <p:nvSpPr>
          <p:cNvPr id="56323" name="Rectangle 2"/>
          <p:cNvSpPr>
            <a:spLocks noGrp="1" noChangeArrowheads="1"/>
          </p:cNvSpPr>
          <p:nvPr>
            <p:ph type="title"/>
          </p:nvPr>
        </p:nvSpPr>
        <p:spPr>
          <a:xfrm>
            <a:off x="457200" y="704850"/>
            <a:ext cx="8229600" cy="895350"/>
          </a:xfrm>
        </p:spPr>
        <p:txBody>
          <a:bodyPr/>
          <a:lstStyle/>
          <a:p>
            <a:pPr eaLnBrk="1" hangingPunct="1"/>
            <a:r>
              <a:rPr lang="en-US" altLang="ja-JP" sz="3600" b="1" dirty="0"/>
              <a:t>Callable Bonds</a:t>
            </a:r>
            <a:endParaRPr lang="en-US" sz="3600" b="1" dirty="0"/>
          </a:p>
        </p:txBody>
      </p:sp>
      <p:sp>
        <p:nvSpPr>
          <p:cNvPr id="55300" name="Rectangle 3"/>
          <p:cNvSpPr>
            <a:spLocks noGrp="1" noChangeArrowheads="1"/>
          </p:cNvSpPr>
          <p:nvPr>
            <p:ph type="body" idx="1"/>
          </p:nvPr>
        </p:nvSpPr>
        <p:spPr>
          <a:xfrm>
            <a:off x="457200" y="1600201"/>
            <a:ext cx="8229600" cy="4724400"/>
          </a:xfrm>
        </p:spPr>
        <p:txBody>
          <a:bodyPr/>
          <a:lstStyle/>
          <a:p>
            <a:pPr eaLnBrk="1" hangingPunct="1">
              <a:lnSpc>
                <a:spcPct val="90000"/>
              </a:lnSpc>
              <a:buFontTx/>
              <a:buNone/>
            </a:pPr>
            <a:r>
              <a:rPr lang="en-US" altLang="ja-JP" sz="2800" u="sng" dirty="0">
                <a:ea typeface="MS PGothic" pitchFamily="34" charset="-128"/>
              </a:rPr>
              <a:t>Broverman Definition 4.3 Callable Bond</a:t>
            </a:r>
            <a:endParaRPr lang="en-US" altLang="ja-JP" sz="2800" dirty="0">
              <a:ea typeface="MS PGothic" pitchFamily="34" charset="-128"/>
            </a:endParaRPr>
          </a:p>
          <a:p>
            <a:pPr eaLnBrk="1" hangingPunct="1">
              <a:lnSpc>
                <a:spcPct val="90000"/>
              </a:lnSpc>
              <a:buFontTx/>
              <a:buNone/>
            </a:pPr>
            <a:r>
              <a:rPr lang="en-US" altLang="ja-JP" sz="2800" dirty="0">
                <a:ea typeface="MS PGothic" pitchFamily="34" charset="-128"/>
              </a:rPr>
              <a:t>A callable bond is one for which there is a range of possible redemption dates.  The redemption date is chosen by the bond issuer.</a:t>
            </a:r>
          </a:p>
          <a:p>
            <a:pPr eaLnBrk="1" hangingPunct="1">
              <a:lnSpc>
                <a:spcPct val="90000"/>
              </a:lnSpc>
              <a:buFontTx/>
              <a:buNone/>
            </a:pPr>
            <a:endParaRPr lang="en-US" altLang="ja-JP" sz="2800" dirty="0">
              <a:ea typeface="MS PGothic" pitchFamily="34" charset="-128"/>
            </a:endParaRPr>
          </a:p>
          <a:p>
            <a:pPr eaLnBrk="1" hangingPunct="1">
              <a:lnSpc>
                <a:spcPct val="90000"/>
              </a:lnSpc>
              <a:buFontTx/>
              <a:buNone/>
            </a:pPr>
            <a:r>
              <a:rPr lang="en-US" altLang="ja-JP" sz="2800" dirty="0">
                <a:ea typeface="MS PGothic" pitchFamily="34" charset="-128"/>
              </a:rPr>
              <a:t>“A </a:t>
            </a:r>
            <a:r>
              <a:rPr lang="en-US" altLang="ja-JP" sz="2800" u="sng" dirty="0">
                <a:ea typeface="MS PGothic" pitchFamily="34" charset="-128"/>
              </a:rPr>
              <a:t>callable bond </a:t>
            </a:r>
            <a:r>
              <a:rPr lang="en-US" altLang="ja-JP" sz="2800" dirty="0">
                <a:ea typeface="MS PGothic" pitchFamily="34" charset="-128"/>
              </a:rPr>
              <a:t>is a bond which the borrower has an option to redeem prior to its maturity date. The earliest such </a:t>
            </a:r>
            <a:r>
              <a:rPr lang="en-US" altLang="ja-JP" sz="2800" u="sng" dirty="0">
                <a:ea typeface="MS PGothic" pitchFamily="34" charset="-128"/>
              </a:rPr>
              <a:t>call date </a:t>
            </a:r>
            <a:r>
              <a:rPr lang="en-US" altLang="ja-JP" sz="2800" dirty="0">
                <a:ea typeface="MS PGothic" pitchFamily="34" charset="-128"/>
              </a:rPr>
              <a:t>will generally be several years after the issue date.” Kellison</a:t>
            </a:r>
          </a:p>
        </p:txBody>
      </p:sp>
      <p:sp>
        <p:nvSpPr>
          <p:cNvPr id="5" name="Footer Placeholder 4"/>
          <p:cNvSpPr>
            <a:spLocks noGrp="1"/>
          </p:cNvSpPr>
          <p:nvPr>
            <p:ph type="ftr" sz="quarter" idx="11"/>
          </p:nvPr>
        </p:nvSpPr>
        <p:spPr/>
        <p:txBody>
          <a:bodyPr/>
          <a:lstStyle/>
          <a:p>
            <a:pPr>
              <a:defRPr/>
            </a:pPr>
            <a:r>
              <a:rPr lang="en-US"/>
              <a:t>©2014 Owens Consulting of Ocean City, LLC</a:t>
            </a:r>
          </a:p>
        </p:txBody>
      </p:sp>
    </p:spTree>
    <p:extLst>
      <p:ext uri="{BB962C8B-B14F-4D97-AF65-F5344CB8AC3E}">
        <p14:creationId xmlns:p14="http://schemas.microsoft.com/office/powerpoint/2010/main" val="41293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30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p:txBody>
          <a:bodyPr/>
          <a:lstStyle/>
          <a:p>
            <a:pPr>
              <a:defRPr/>
            </a:pPr>
            <a:fld id="{DF9EE1DA-4867-46A1-BD1B-960DFA8C5787}" type="slidenum">
              <a:rPr lang="en-US" smtClean="0"/>
              <a:pPr>
                <a:defRPr/>
              </a:pPr>
              <a:t>22</a:t>
            </a:fld>
            <a:endParaRPr lang="en-US"/>
          </a:p>
        </p:txBody>
      </p:sp>
      <p:sp>
        <p:nvSpPr>
          <p:cNvPr id="57347" name="Rectangle 2"/>
          <p:cNvSpPr>
            <a:spLocks noGrp="1" noChangeArrowheads="1"/>
          </p:cNvSpPr>
          <p:nvPr>
            <p:ph type="title"/>
          </p:nvPr>
        </p:nvSpPr>
        <p:spPr>
          <a:xfrm>
            <a:off x="457200" y="704850"/>
            <a:ext cx="8229600" cy="895350"/>
          </a:xfrm>
        </p:spPr>
        <p:txBody>
          <a:bodyPr/>
          <a:lstStyle/>
          <a:p>
            <a:pPr eaLnBrk="1" hangingPunct="1"/>
            <a:r>
              <a:rPr lang="en-US" altLang="ja-JP" sz="3600" b="1" dirty="0"/>
              <a:t>Callable Bonds</a:t>
            </a:r>
            <a:endParaRPr lang="en-US" sz="3600" b="1" dirty="0"/>
          </a:p>
        </p:txBody>
      </p:sp>
      <p:sp>
        <p:nvSpPr>
          <p:cNvPr id="56324" name="Rectangle 3"/>
          <p:cNvSpPr>
            <a:spLocks noGrp="1" noChangeArrowheads="1"/>
          </p:cNvSpPr>
          <p:nvPr>
            <p:ph type="body" idx="1"/>
          </p:nvPr>
        </p:nvSpPr>
        <p:spPr>
          <a:xfrm>
            <a:off x="457200" y="1600201"/>
            <a:ext cx="8229600" cy="4724400"/>
          </a:xfrm>
        </p:spPr>
        <p:txBody>
          <a:bodyPr/>
          <a:lstStyle/>
          <a:p>
            <a:pPr eaLnBrk="1" hangingPunct="1">
              <a:lnSpc>
                <a:spcPct val="90000"/>
              </a:lnSpc>
              <a:buFontTx/>
              <a:buNone/>
            </a:pPr>
            <a:r>
              <a:rPr lang="en-US" altLang="ja-JP" dirty="0">
                <a:ea typeface="MS PGothic" pitchFamily="34" charset="-128"/>
              </a:rPr>
              <a:t>Why would an issuer call a bond?</a:t>
            </a:r>
          </a:p>
          <a:p>
            <a:pPr eaLnBrk="1" hangingPunct="1">
              <a:lnSpc>
                <a:spcPct val="90000"/>
              </a:lnSpc>
            </a:pPr>
            <a:r>
              <a:rPr lang="en-US" altLang="ja-JP" dirty="0">
                <a:ea typeface="MS PGothic" pitchFamily="34" charset="-128"/>
              </a:rPr>
              <a:t>Bond Calculator Very Helpful for Quick Completion of These Problems</a:t>
            </a:r>
          </a:p>
          <a:p>
            <a:pPr eaLnBrk="1" hangingPunct="1">
              <a:lnSpc>
                <a:spcPct val="90000"/>
              </a:lnSpc>
            </a:pPr>
            <a:r>
              <a:rPr lang="en-US" altLang="ja-JP" dirty="0">
                <a:ea typeface="MS PGothic" pitchFamily="34" charset="-128"/>
              </a:rPr>
              <a:t>Note: Pricing in This Chapter Does Not Use Option Pricing Theory (Later in </a:t>
            </a:r>
            <a:r>
              <a:rPr lang="en-US" altLang="ja-JP">
                <a:ea typeface="MS PGothic" pitchFamily="34" charset="-128"/>
              </a:rPr>
              <a:t>MFE course)</a:t>
            </a:r>
            <a:endParaRPr lang="en-US" altLang="ja-JP" dirty="0">
              <a:ea typeface="MS PGothic" pitchFamily="34" charset="-128"/>
            </a:endParaRPr>
          </a:p>
          <a:p>
            <a:pPr eaLnBrk="1" hangingPunct="1">
              <a:lnSpc>
                <a:spcPct val="90000"/>
              </a:lnSpc>
            </a:pPr>
            <a:r>
              <a:rPr lang="en-US" altLang="ja-JP" dirty="0">
                <a:ea typeface="MS PGothic" pitchFamily="34" charset="-128"/>
              </a:rPr>
              <a:t>Broverman Example 4.5a, b, p244</a:t>
            </a:r>
          </a:p>
          <a:p>
            <a:pPr eaLnBrk="1" hangingPunct="1">
              <a:lnSpc>
                <a:spcPct val="90000"/>
              </a:lnSpc>
            </a:pPr>
            <a:r>
              <a:rPr lang="en-US" altLang="ja-JP" dirty="0">
                <a:ea typeface="MS PGothic" pitchFamily="34" charset="-128"/>
              </a:rPr>
              <a:t>A 10% bond with semi-annual coupons and with face amount of $1,000,000 is issued with the redemption can take place on any coupon date between 12 and 15 years from the issue date.  Find the price paid by an investor wishing a minimum yield of </a:t>
            </a:r>
            <a:r>
              <a:rPr lang="en-US" altLang="ja-JP" dirty="0" err="1">
                <a:ea typeface="MS PGothic" pitchFamily="34" charset="-128"/>
              </a:rPr>
              <a:t>i</a:t>
            </a:r>
            <a:r>
              <a:rPr lang="en-US" altLang="ja-JP" baseline="30000" dirty="0">
                <a:ea typeface="MS PGothic" pitchFamily="34" charset="-128"/>
              </a:rPr>
              <a:t>(12)</a:t>
            </a:r>
            <a:r>
              <a:rPr lang="en-US" altLang="ja-JP" dirty="0">
                <a:ea typeface="MS PGothic" pitchFamily="34" charset="-128"/>
              </a:rPr>
              <a:t> = .12</a:t>
            </a:r>
          </a:p>
          <a:p>
            <a:pPr eaLnBrk="1" hangingPunct="1">
              <a:lnSpc>
                <a:spcPct val="90000"/>
              </a:lnSpc>
              <a:buNone/>
            </a:pPr>
            <a:endParaRPr lang="en-US" altLang="ja-JP" dirty="0">
              <a:ea typeface="MS PGothic" pitchFamily="34" charset="-128"/>
            </a:endParaRPr>
          </a:p>
          <a:p>
            <a:pPr eaLnBrk="1" hangingPunct="1">
              <a:lnSpc>
                <a:spcPct val="90000"/>
              </a:lnSpc>
              <a:buFont typeface="Wingdings 2" pitchFamily="18" charset="2"/>
              <a:buNone/>
            </a:pPr>
            <a:endParaRPr lang="en-US" altLang="ja-JP" dirty="0">
              <a:ea typeface="MS PGothic" pitchFamily="34" charset="-128"/>
            </a:endParaRPr>
          </a:p>
          <a:p>
            <a:pPr eaLnBrk="1" hangingPunct="1">
              <a:lnSpc>
                <a:spcPct val="90000"/>
              </a:lnSpc>
            </a:pPr>
            <a:endParaRPr lang="en-US" altLang="ja-JP" sz="2800" dirty="0">
              <a:ea typeface="MS PGothic" pitchFamily="34" charset="-128"/>
              <a:sym typeface="Wingdings" pitchFamily="2" charset="2"/>
            </a:endParaRPr>
          </a:p>
          <a:p>
            <a:pPr eaLnBrk="1" hangingPunct="1">
              <a:lnSpc>
                <a:spcPct val="90000"/>
              </a:lnSpc>
            </a:pPr>
            <a:endParaRPr lang="en-US" altLang="ja-JP" sz="2800" dirty="0">
              <a:ea typeface="MS PGothic" pitchFamily="34" charset="-128"/>
              <a:sym typeface="Wingdings" pitchFamily="2" charset="2"/>
            </a:endParaRPr>
          </a:p>
          <a:p>
            <a:pPr eaLnBrk="1" hangingPunct="1">
              <a:lnSpc>
                <a:spcPct val="90000"/>
              </a:lnSpc>
              <a:buFontTx/>
              <a:buNone/>
            </a:pPr>
            <a:endParaRPr lang="en-US" altLang="ja-JP" dirty="0">
              <a:ea typeface="MS PGothic" pitchFamily="34" charset="-128"/>
            </a:endParaRPr>
          </a:p>
          <a:p>
            <a:pPr eaLnBrk="1" hangingPunct="1">
              <a:lnSpc>
                <a:spcPct val="90000"/>
              </a:lnSpc>
              <a:buFontTx/>
              <a:buNone/>
            </a:pPr>
            <a:endParaRPr lang="en-US" altLang="ja-JP" dirty="0">
              <a:ea typeface="MS PGothic" pitchFamily="34" charset="-128"/>
            </a:endParaRPr>
          </a:p>
        </p:txBody>
      </p:sp>
      <p:sp>
        <p:nvSpPr>
          <p:cNvPr id="5" name="Footer Placeholder 4"/>
          <p:cNvSpPr>
            <a:spLocks noGrp="1"/>
          </p:cNvSpPr>
          <p:nvPr>
            <p:ph type="ftr" sz="quarter" idx="11"/>
          </p:nvPr>
        </p:nvSpPr>
        <p:spPr/>
        <p:txBody>
          <a:bodyPr/>
          <a:lstStyle/>
          <a:p>
            <a:pPr>
              <a:defRPr/>
            </a:pPr>
            <a:r>
              <a:rPr lang="en-US"/>
              <a:t>©2014 Owens Consulting of Ocean City, LLC</a:t>
            </a:r>
          </a:p>
        </p:txBody>
      </p:sp>
    </p:spTree>
    <p:extLst>
      <p:ext uri="{BB962C8B-B14F-4D97-AF65-F5344CB8AC3E}">
        <p14:creationId xmlns:p14="http://schemas.microsoft.com/office/powerpoint/2010/main" val="392968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2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3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p:txBody>
          <a:bodyPr/>
          <a:lstStyle/>
          <a:p>
            <a:pPr>
              <a:defRPr/>
            </a:pPr>
            <a:fld id="{DF9EE1DA-4867-46A1-BD1B-960DFA8C5787}" type="slidenum">
              <a:rPr lang="en-US" smtClean="0"/>
              <a:pPr>
                <a:defRPr/>
              </a:pPr>
              <a:t>23</a:t>
            </a:fld>
            <a:endParaRPr lang="en-US"/>
          </a:p>
        </p:txBody>
      </p:sp>
      <p:sp>
        <p:nvSpPr>
          <p:cNvPr id="57347" name="Rectangle 2"/>
          <p:cNvSpPr>
            <a:spLocks noGrp="1" noChangeArrowheads="1"/>
          </p:cNvSpPr>
          <p:nvPr>
            <p:ph type="title"/>
          </p:nvPr>
        </p:nvSpPr>
        <p:spPr>
          <a:xfrm>
            <a:off x="457200" y="704850"/>
            <a:ext cx="8229600" cy="895350"/>
          </a:xfrm>
        </p:spPr>
        <p:txBody>
          <a:bodyPr/>
          <a:lstStyle/>
          <a:p>
            <a:pPr eaLnBrk="1" hangingPunct="1"/>
            <a:r>
              <a:rPr lang="en-US" altLang="ja-JP" sz="3600" b="1" dirty="0"/>
              <a:t>Callable Bonds</a:t>
            </a:r>
            <a:endParaRPr lang="en-US" sz="3600" b="1" dirty="0"/>
          </a:p>
        </p:txBody>
      </p:sp>
      <p:sp>
        <p:nvSpPr>
          <p:cNvPr id="56324" name="Rectangle 3"/>
          <p:cNvSpPr>
            <a:spLocks noGrp="1" noChangeArrowheads="1"/>
          </p:cNvSpPr>
          <p:nvPr>
            <p:ph type="body" idx="1"/>
          </p:nvPr>
        </p:nvSpPr>
        <p:spPr>
          <a:xfrm>
            <a:off x="457200" y="1600201"/>
            <a:ext cx="8229600" cy="4724400"/>
          </a:xfrm>
        </p:spPr>
        <p:txBody>
          <a:bodyPr/>
          <a:lstStyle/>
          <a:p>
            <a:pPr eaLnBrk="1" hangingPunct="1">
              <a:lnSpc>
                <a:spcPct val="90000"/>
              </a:lnSpc>
            </a:pPr>
            <a:r>
              <a:rPr lang="en-US" altLang="ja-JP" dirty="0">
                <a:ea typeface="MS PGothic" pitchFamily="34" charset="-128"/>
              </a:rPr>
              <a:t>Broverman Example 4.5a, b, p244</a:t>
            </a:r>
          </a:p>
          <a:p>
            <a:pPr eaLnBrk="1" hangingPunct="1">
              <a:lnSpc>
                <a:spcPct val="90000"/>
              </a:lnSpc>
            </a:pPr>
            <a:r>
              <a:rPr lang="en-US" altLang="ja-JP" dirty="0">
                <a:ea typeface="MS PGothic" pitchFamily="34" charset="-128"/>
              </a:rPr>
              <a:t>Find the price paid by an investor wishing a minimum yield of </a:t>
            </a:r>
            <a:r>
              <a:rPr lang="en-US" altLang="ja-JP" dirty="0" err="1">
                <a:ea typeface="MS PGothic" pitchFamily="34" charset="-128"/>
              </a:rPr>
              <a:t>i</a:t>
            </a:r>
            <a:r>
              <a:rPr lang="en-US" altLang="ja-JP" baseline="30000">
                <a:ea typeface="MS PGothic" pitchFamily="34" charset="-128"/>
              </a:rPr>
              <a:t>(2</a:t>
            </a:r>
            <a:r>
              <a:rPr lang="en-US" altLang="ja-JP" baseline="30000" dirty="0">
                <a:ea typeface="MS PGothic" pitchFamily="34" charset="-128"/>
              </a:rPr>
              <a:t>)</a:t>
            </a:r>
            <a:r>
              <a:rPr lang="en-US" altLang="ja-JP" dirty="0">
                <a:ea typeface="MS PGothic" pitchFamily="34" charset="-128"/>
              </a:rPr>
              <a:t> = .12 </a:t>
            </a:r>
          </a:p>
          <a:p>
            <a:pPr eaLnBrk="1" hangingPunct="1">
              <a:lnSpc>
                <a:spcPct val="90000"/>
              </a:lnSpc>
            </a:pPr>
            <a:r>
              <a:rPr lang="en-US" altLang="ja-JP" dirty="0">
                <a:ea typeface="MS PGothic" pitchFamily="34" charset="-128"/>
              </a:rPr>
              <a:t>How do we figure this out?</a:t>
            </a:r>
          </a:p>
          <a:p>
            <a:pPr eaLnBrk="1" hangingPunct="1">
              <a:lnSpc>
                <a:spcPct val="90000"/>
              </a:lnSpc>
            </a:pPr>
            <a:r>
              <a:rPr lang="en-US" altLang="ja-JP" dirty="0">
                <a:ea typeface="MS PGothic" pitchFamily="34" charset="-128"/>
              </a:rPr>
              <a:t>What are the range of prices for the various possible call dates?</a:t>
            </a:r>
          </a:p>
          <a:p>
            <a:pPr eaLnBrk="1" hangingPunct="1">
              <a:lnSpc>
                <a:spcPct val="90000"/>
              </a:lnSpc>
            </a:pPr>
            <a:r>
              <a:rPr lang="en-US" altLang="ja-JP" dirty="0">
                <a:ea typeface="MS PGothic" pitchFamily="34" charset="-128"/>
              </a:rPr>
              <a:t>Price each call date </a:t>
            </a:r>
          </a:p>
          <a:p>
            <a:pPr lvl="1" eaLnBrk="1" hangingPunct="1">
              <a:lnSpc>
                <a:spcPct val="90000"/>
              </a:lnSpc>
            </a:pPr>
            <a:r>
              <a:rPr lang="en-US" altLang="ja-JP" dirty="0">
                <a:ea typeface="MS PGothic" pitchFamily="34" charset="-128"/>
              </a:rPr>
              <a:t>Rule of thumb to come later</a:t>
            </a:r>
          </a:p>
          <a:p>
            <a:pPr eaLnBrk="1" hangingPunct="1">
              <a:lnSpc>
                <a:spcPct val="90000"/>
              </a:lnSpc>
            </a:pPr>
            <a:r>
              <a:rPr lang="en-US" altLang="ja-JP" dirty="0">
                <a:ea typeface="MS PGothic" pitchFamily="34" charset="-128"/>
              </a:rPr>
              <a:t>FV = 1,000,000; I/Y = 6, PMT = 50,000</a:t>
            </a:r>
          </a:p>
          <a:p>
            <a:pPr eaLnBrk="1" hangingPunct="1">
              <a:lnSpc>
                <a:spcPct val="90000"/>
              </a:lnSpc>
            </a:pPr>
            <a:r>
              <a:rPr lang="en-US" altLang="ja-JP" dirty="0">
                <a:ea typeface="MS PGothic" pitchFamily="34" charset="-128"/>
              </a:rPr>
              <a:t>N = 24, CPT PV = -874,496.42</a:t>
            </a:r>
          </a:p>
          <a:p>
            <a:pPr eaLnBrk="1" hangingPunct="1">
              <a:lnSpc>
                <a:spcPct val="90000"/>
              </a:lnSpc>
            </a:pPr>
            <a:r>
              <a:rPr lang="en-US" altLang="ja-JP" dirty="0">
                <a:ea typeface="MS PGothic" pitchFamily="34" charset="-128"/>
              </a:rPr>
              <a:t>N = 25, CPT PV = -872,166.44</a:t>
            </a:r>
          </a:p>
          <a:p>
            <a:pPr eaLnBrk="1" hangingPunct="1">
              <a:lnSpc>
                <a:spcPct val="90000"/>
              </a:lnSpc>
            </a:pPr>
            <a:endParaRPr lang="en-US" altLang="ja-JP" dirty="0">
              <a:ea typeface="MS PGothic" pitchFamily="34" charset="-128"/>
            </a:endParaRPr>
          </a:p>
          <a:p>
            <a:pPr eaLnBrk="1" hangingPunct="1">
              <a:lnSpc>
                <a:spcPct val="90000"/>
              </a:lnSpc>
              <a:buNone/>
            </a:pPr>
            <a:endParaRPr lang="en-US" altLang="ja-JP" dirty="0">
              <a:ea typeface="MS PGothic" pitchFamily="34" charset="-128"/>
            </a:endParaRPr>
          </a:p>
          <a:p>
            <a:pPr eaLnBrk="1" hangingPunct="1">
              <a:lnSpc>
                <a:spcPct val="90000"/>
              </a:lnSpc>
              <a:buFont typeface="Wingdings 2" pitchFamily="18" charset="2"/>
              <a:buNone/>
            </a:pPr>
            <a:endParaRPr lang="en-US" altLang="ja-JP" dirty="0">
              <a:ea typeface="MS PGothic" pitchFamily="34" charset="-128"/>
            </a:endParaRPr>
          </a:p>
          <a:p>
            <a:pPr eaLnBrk="1" hangingPunct="1">
              <a:lnSpc>
                <a:spcPct val="90000"/>
              </a:lnSpc>
            </a:pPr>
            <a:endParaRPr lang="en-US" altLang="ja-JP" sz="2800" dirty="0">
              <a:ea typeface="MS PGothic" pitchFamily="34" charset="-128"/>
              <a:sym typeface="Wingdings" pitchFamily="2" charset="2"/>
            </a:endParaRPr>
          </a:p>
          <a:p>
            <a:pPr eaLnBrk="1" hangingPunct="1">
              <a:lnSpc>
                <a:spcPct val="90000"/>
              </a:lnSpc>
            </a:pPr>
            <a:endParaRPr lang="en-US" altLang="ja-JP" sz="2800" dirty="0">
              <a:ea typeface="MS PGothic" pitchFamily="34" charset="-128"/>
              <a:sym typeface="Wingdings" pitchFamily="2" charset="2"/>
            </a:endParaRPr>
          </a:p>
          <a:p>
            <a:pPr eaLnBrk="1" hangingPunct="1">
              <a:lnSpc>
                <a:spcPct val="90000"/>
              </a:lnSpc>
              <a:buFontTx/>
              <a:buNone/>
            </a:pPr>
            <a:endParaRPr lang="en-US" altLang="ja-JP" dirty="0">
              <a:ea typeface="MS PGothic" pitchFamily="34" charset="-128"/>
            </a:endParaRPr>
          </a:p>
          <a:p>
            <a:pPr eaLnBrk="1" hangingPunct="1">
              <a:lnSpc>
                <a:spcPct val="90000"/>
              </a:lnSpc>
              <a:buFontTx/>
              <a:buNone/>
            </a:pPr>
            <a:endParaRPr lang="en-US" altLang="ja-JP" dirty="0">
              <a:ea typeface="MS PGothic" pitchFamily="34" charset="-128"/>
            </a:endParaRPr>
          </a:p>
        </p:txBody>
      </p:sp>
      <p:sp>
        <p:nvSpPr>
          <p:cNvPr id="5" name="Footer Placeholder 4"/>
          <p:cNvSpPr>
            <a:spLocks noGrp="1"/>
          </p:cNvSpPr>
          <p:nvPr>
            <p:ph type="ftr" sz="quarter" idx="11"/>
          </p:nvPr>
        </p:nvSpPr>
        <p:spPr/>
        <p:txBody>
          <a:bodyPr/>
          <a:lstStyle/>
          <a:p>
            <a:pPr>
              <a:defRPr/>
            </a:pPr>
            <a:r>
              <a:rPr lang="en-US"/>
              <a:t>©2014 Owens Consulting of Ocean City, LLC</a:t>
            </a:r>
          </a:p>
        </p:txBody>
      </p:sp>
    </p:spTree>
    <p:extLst>
      <p:ext uri="{BB962C8B-B14F-4D97-AF65-F5344CB8AC3E}">
        <p14:creationId xmlns:p14="http://schemas.microsoft.com/office/powerpoint/2010/main" val="272968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2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32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32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632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p:txBody>
          <a:bodyPr/>
          <a:lstStyle/>
          <a:p>
            <a:pPr>
              <a:defRPr/>
            </a:pPr>
            <a:fld id="{DF9EE1DA-4867-46A1-BD1B-960DFA8C5787}" type="slidenum">
              <a:rPr lang="en-US" smtClean="0"/>
              <a:pPr>
                <a:defRPr/>
              </a:pPr>
              <a:t>24</a:t>
            </a:fld>
            <a:endParaRPr lang="en-US"/>
          </a:p>
        </p:txBody>
      </p:sp>
      <p:sp>
        <p:nvSpPr>
          <p:cNvPr id="57347" name="Rectangle 2"/>
          <p:cNvSpPr>
            <a:spLocks noGrp="1" noChangeArrowheads="1"/>
          </p:cNvSpPr>
          <p:nvPr>
            <p:ph type="title"/>
          </p:nvPr>
        </p:nvSpPr>
        <p:spPr>
          <a:xfrm>
            <a:off x="457200" y="704850"/>
            <a:ext cx="8229600" cy="895350"/>
          </a:xfrm>
        </p:spPr>
        <p:txBody>
          <a:bodyPr/>
          <a:lstStyle/>
          <a:p>
            <a:pPr eaLnBrk="1" hangingPunct="1"/>
            <a:r>
              <a:rPr lang="en-US" altLang="ja-JP" sz="3600" b="1" dirty="0"/>
              <a:t>Callable Bonds</a:t>
            </a:r>
            <a:endParaRPr lang="en-US" sz="3600" b="1" dirty="0"/>
          </a:p>
        </p:txBody>
      </p:sp>
      <p:sp>
        <p:nvSpPr>
          <p:cNvPr id="56324" name="Rectangle 3"/>
          <p:cNvSpPr>
            <a:spLocks noGrp="1" noChangeArrowheads="1"/>
          </p:cNvSpPr>
          <p:nvPr>
            <p:ph type="body" idx="1"/>
          </p:nvPr>
        </p:nvSpPr>
        <p:spPr>
          <a:xfrm>
            <a:off x="457200" y="1600201"/>
            <a:ext cx="8229600" cy="4724400"/>
          </a:xfrm>
        </p:spPr>
        <p:txBody>
          <a:bodyPr/>
          <a:lstStyle/>
          <a:p>
            <a:pPr eaLnBrk="1" hangingPunct="1">
              <a:lnSpc>
                <a:spcPct val="90000"/>
              </a:lnSpc>
            </a:pPr>
            <a:r>
              <a:rPr lang="en-US" altLang="ja-JP" dirty="0">
                <a:ea typeface="MS PGothic" pitchFamily="34" charset="-128"/>
              </a:rPr>
              <a:t>Find the price paid by an investor wishing a minimum yield of </a:t>
            </a:r>
            <a:r>
              <a:rPr lang="en-US" altLang="ja-JP" dirty="0" err="1">
                <a:ea typeface="MS PGothic" pitchFamily="34" charset="-128"/>
              </a:rPr>
              <a:t>i</a:t>
            </a:r>
            <a:r>
              <a:rPr lang="en-US" altLang="ja-JP" baseline="30000" dirty="0">
                <a:ea typeface="MS PGothic" pitchFamily="34" charset="-128"/>
              </a:rPr>
              <a:t>(2)</a:t>
            </a:r>
            <a:r>
              <a:rPr lang="en-US" altLang="ja-JP" dirty="0">
                <a:ea typeface="MS PGothic" pitchFamily="34" charset="-128"/>
              </a:rPr>
              <a:t> = .12 </a:t>
            </a:r>
          </a:p>
          <a:p>
            <a:pPr eaLnBrk="1" hangingPunct="1">
              <a:lnSpc>
                <a:spcPct val="90000"/>
              </a:lnSpc>
            </a:pPr>
            <a:r>
              <a:rPr lang="en-US" altLang="ja-JP" dirty="0">
                <a:ea typeface="MS PGothic" pitchFamily="34" charset="-128"/>
              </a:rPr>
              <a:t>N = 24, CPT PV = -874,496.42</a:t>
            </a:r>
          </a:p>
          <a:p>
            <a:pPr eaLnBrk="1" hangingPunct="1">
              <a:lnSpc>
                <a:spcPct val="90000"/>
              </a:lnSpc>
            </a:pPr>
            <a:r>
              <a:rPr lang="en-US" altLang="ja-JP" dirty="0">
                <a:ea typeface="MS PGothic" pitchFamily="34" charset="-128"/>
              </a:rPr>
              <a:t>N = 30, CPT PV = -862,351.69</a:t>
            </a:r>
          </a:p>
          <a:p>
            <a:pPr eaLnBrk="1" hangingPunct="1">
              <a:lnSpc>
                <a:spcPct val="90000"/>
              </a:lnSpc>
            </a:pPr>
            <a:r>
              <a:rPr lang="en-US" altLang="ja-JP" dirty="0">
                <a:ea typeface="MS PGothic" pitchFamily="34" charset="-128"/>
              </a:rPr>
              <a:t>For each call date, these prices yield 12%</a:t>
            </a:r>
          </a:p>
          <a:p>
            <a:pPr eaLnBrk="1" hangingPunct="1">
              <a:lnSpc>
                <a:spcPct val="90000"/>
              </a:lnSpc>
            </a:pPr>
            <a:r>
              <a:rPr lang="en-US" altLang="ja-JP" dirty="0">
                <a:ea typeface="MS PGothic" pitchFamily="34" charset="-128"/>
              </a:rPr>
              <a:t>What if pay 874,496.42, and bond not called, N=30, then I/Y = ?</a:t>
            </a:r>
          </a:p>
          <a:p>
            <a:pPr eaLnBrk="1" hangingPunct="1">
              <a:lnSpc>
                <a:spcPct val="90000"/>
              </a:lnSpc>
            </a:pPr>
            <a:r>
              <a:rPr lang="en-US" altLang="ja-JP" dirty="0">
                <a:ea typeface="MS PGothic" pitchFamily="34" charset="-128"/>
              </a:rPr>
              <a:t>I/Y = 5.9023 or yield of 11.80%, not the desired yield</a:t>
            </a:r>
          </a:p>
          <a:p>
            <a:pPr eaLnBrk="1" hangingPunct="1">
              <a:lnSpc>
                <a:spcPct val="90000"/>
              </a:lnSpc>
            </a:pPr>
            <a:r>
              <a:rPr lang="en-US" altLang="ja-JP" dirty="0">
                <a:ea typeface="MS PGothic" pitchFamily="34" charset="-128"/>
              </a:rPr>
              <a:t>Price to pay is 862,351.69 and if called then yield is more than 12%</a:t>
            </a:r>
          </a:p>
          <a:p>
            <a:pPr eaLnBrk="1" hangingPunct="1">
              <a:lnSpc>
                <a:spcPct val="90000"/>
              </a:lnSpc>
            </a:pPr>
            <a:endParaRPr lang="en-US" altLang="ja-JP" dirty="0">
              <a:ea typeface="MS PGothic" pitchFamily="34" charset="-128"/>
            </a:endParaRPr>
          </a:p>
          <a:p>
            <a:pPr eaLnBrk="1" hangingPunct="1">
              <a:lnSpc>
                <a:spcPct val="90000"/>
              </a:lnSpc>
              <a:buNone/>
            </a:pPr>
            <a:endParaRPr lang="en-US" altLang="ja-JP" dirty="0">
              <a:ea typeface="MS PGothic" pitchFamily="34" charset="-128"/>
            </a:endParaRPr>
          </a:p>
          <a:p>
            <a:pPr eaLnBrk="1" hangingPunct="1">
              <a:lnSpc>
                <a:spcPct val="90000"/>
              </a:lnSpc>
              <a:buFont typeface="Wingdings 2" pitchFamily="18" charset="2"/>
              <a:buNone/>
            </a:pPr>
            <a:endParaRPr lang="en-US" altLang="ja-JP" dirty="0">
              <a:ea typeface="MS PGothic" pitchFamily="34" charset="-128"/>
            </a:endParaRPr>
          </a:p>
          <a:p>
            <a:pPr eaLnBrk="1" hangingPunct="1">
              <a:lnSpc>
                <a:spcPct val="90000"/>
              </a:lnSpc>
            </a:pPr>
            <a:endParaRPr lang="en-US" altLang="ja-JP" sz="2800" dirty="0">
              <a:ea typeface="MS PGothic" pitchFamily="34" charset="-128"/>
              <a:sym typeface="Wingdings" pitchFamily="2" charset="2"/>
            </a:endParaRPr>
          </a:p>
          <a:p>
            <a:pPr eaLnBrk="1" hangingPunct="1">
              <a:lnSpc>
                <a:spcPct val="90000"/>
              </a:lnSpc>
            </a:pPr>
            <a:endParaRPr lang="en-US" altLang="ja-JP" sz="2800" dirty="0">
              <a:ea typeface="MS PGothic" pitchFamily="34" charset="-128"/>
              <a:sym typeface="Wingdings" pitchFamily="2" charset="2"/>
            </a:endParaRPr>
          </a:p>
          <a:p>
            <a:pPr eaLnBrk="1" hangingPunct="1">
              <a:lnSpc>
                <a:spcPct val="90000"/>
              </a:lnSpc>
              <a:buFontTx/>
              <a:buNone/>
            </a:pPr>
            <a:endParaRPr lang="en-US" altLang="ja-JP" dirty="0">
              <a:ea typeface="MS PGothic" pitchFamily="34" charset="-128"/>
            </a:endParaRPr>
          </a:p>
          <a:p>
            <a:pPr eaLnBrk="1" hangingPunct="1">
              <a:lnSpc>
                <a:spcPct val="90000"/>
              </a:lnSpc>
              <a:buFontTx/>
              <a:buNone/>
            </a:pPr>
            <a:endParaRPr lang="en-US" altLang="ja-JP" dirty="0">
              <a:ea typeface="MS PGothic" pitchFamily="34" charset="-128"/>
            </a:endParaRPr>
          </a:p>
        </p:txBody>
      </p:sp>
      <p:sp>
        <p:nvSpPr>
          <p:cNvPr id="5" name="Footer Placeholder 4"/>
          <p:cNvSpPr>
            <a:spLocks noGrp="1"/>
          </p:cNvSpPr>
          <p:nvPr>
            <p:ph type="ftr" sz="quarter" idx="11"/>
          </p:nvPr>
        </p:nvSpPr>
        <p:spPr/>
        <p:txBody>
          <a:bodyPr/>
          <a:lstStyle/>
          <a:p>
            <a:pPr>
              <a:defRPr/>
            </a:pPr>
            <a:r>
              <a:rPr lang="en-US"/>
              <a:t>©2014 Owens Consulting of Ocean City, LLC</a:t>
            </a:r>
          </a:p>
        </p:txBody>
      </p:sp>
    </p:spTree>
    <p:extLst>
      <p:ext uri="{BB962C8B-B14F-4D97-AF65-F5344CB8AC3E}">
        <p14:creationId xmlns:p14="http://schemas.microsoft.com/office/powerpoint/2010/main" val="329933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p:txBody>
          <a:bodyPr/>
          <a:lstStyle/>
          <a:p>
            <a:pPr>
              <a:defRPr/>
            </a:pPr>
            <a:fld id="{DF9EE1DA-4867-46A1-BD1B-960DFA8C5787}" type="slidenum">
              <a:rPr lang="en-US" smtClean="0"/>
              <a:pPr>
                <a:defRPr/>
              </a:pPr>
              <a:t>25</a:t>
            </a:fld>
            <a:endParaRPr lang="en-US"/>
          </a:p>
        </p:txBody>
      </p:sp>
      <p:sp>
        <p:nvSpPr>
          <p:cNvPr id="57347" name="Rectangle 2"/>
          <p:cNvSpPr>
            <a:spLocks noGrp="1" noChangeArrowheads="1"/>
          </p:cNvSpPr>
          <p:nvPr>
            <p:ph type="title"/>
          </p:nvPr>
        </p:nvSpPr>
        <p:spPr>
          <a:xfrm>
            <a:off x="457200" y="704850"/>
            <a:ext cx="8229600" cy="895350"/>
          </a:xfrm>
        </p:spPr>
        <p:txBody>
          <a:bodyPr/>
          <a:lstStyle/>
          <a:p>
            <a:pPr eaLnBrk="1" hangingPunct="1"/>
            <a:r>
              <a:rPr lang="en-US" altLang="ja-JP" sz="3600" b="1" dirty="0"/>
              <a:t>Callable Bonds</a:t>
            </a:r>
            <a:endParaRPr lang="en-US" sz="3600" b="1" dirty="0"/>
          </a:p>
        </p:txBody>
      </p:sp>
      <p:sp>
        <p:nvSpPr>
          <p:cNvPr id="56324" name="Rectangle 3"/>
          <p:cNvSpPr>
            <a:spLocks noGrp="1" noChangeArrowheads="1"/>
          </p:cNvSpPr>
          <p:nvPr>
            <p:ph type="body" idx="1"/>
          </p:nvPr>
        </p:nvSpPr>
        <p:spPr>
          <a:xfrm>
            <a:off x="457200" y="1600201"/>
            <a:ext cx="8229600" cy="4724400"/>
          </a:xfrm>
        </p:spPr>
        <p:txBody>
          <a:bodyPr/>
          <a:lstStyle/>
          <a:p>
            <a:pPr eaLnBrk="1" hangingPunct="1">
              <a:lnSpc>
                <a:spcPct val="90000"/>
              </a:lnSpc>
            </a:pPr>
            <a:r>
              <a:rPr lang="en-US" altLang="ja-JP" dirty="0">
                <a:ea typeface="MS PGothic" pitchFamily="34" charset="-128"/>
              </a:rPr>
              <a:t>N = 24, CPT PV = -874,496.42</a:t>
            </a:r>
          </a:p>
          <a:p>
            <a:pPr eaLnBrk="1" hangingPunct="1">
              <a:lnSpc>
                <a:spcPct val="90000"/>
              </a:lnSpc>
            </a:pPr>
            <a:r>
              <a:rPr lang="en-US" altLang="ja-JP" dirty="0">
                <a:ea typeface="MS PGothic" pitchFamily="34" charset="-128"/>
              </a:rPr>
              <a:t>N = 25, CPT PV = -872,166.44</a:t>
            </a:r>
          </a:p>
          <a:p>
            <a:pPr eaLnBrk="1" hangingPunct="1">
              <a:lnSpc>
                <a:spcPct val="90000"/>
              </a:lnSpc>
            </a:pPr>
            <a:r>
              <a:rPr lang="en-US" altLang="ja-JP" dirty="0">
                <a:ea typeface="MS PGothic" pitchFamily="34" charset="-128"/>
              </a:rPr>
              <a:t>For N = 26, will price be higher or lower than 872,166.44?  Why?</a:t>
            </a:r>
          </a:p>
          <a:p>
            <a:pPr eaLnBrk="1" hangingPunct="1">
              <a:lnSpc>
                <a:spcPct val="90000"/>
              </a:lnSpc>
            </a:pPr>
            <a:r>
              <a:rPr lang="en-US" altLang="ja-JP" dirty="0">
                <a:ea typeface="MS PGothic" pitchFamily="34" charset="-128"/>
              </a:rPr>
              <a:t>N = 26, CPT PV = -869,968.34</a:t>
            </a:r>
          </a:p>
          <a:p>
            <a:pPr eaLnBrk="1" hangingPunct="1">
              <a:lnSpc>
                <a:spcPct val="90000"/>
              </a:lnSpc>
            </a:pPr>
            <a:r>
              <a:rPr lang="en-US" altLang="ja-JP" dirty="0">
                <a:ea typeface="MS PGothic" pitchFamily="34" charset="-128"/>
              </a:rPr>
              <a:t>N = 29, CPT PV = -864,092.79</a:t>
            </a:r>
          </a:p>
          <a:p>
            <a:pPr eaLnBrk="1" hangingPunct="1">
              <a:lnSpc>
                <a:spcPct val="90000"/>
              </a:lnSpc>
            </a:pPr>
            <a:r>
              <a:rPr lang="en-US" altLang="ja-JP" dirty="0">
                <a:ea typeface="MS PGothic" pitchFamily="34" charset="-128"/>
              </a:rPr>
              <a:t>N = 30, CPT PV = -862,351.69</a:t>
            </a:r>
          </a:p>
          <a:p>
            <a:pPr eaLnBrk="1" hangingPunct="1">
              <a:lnSpc>
                <a:spcPct val="90000"/>
              </a:lnSpc>
            </a:pPr>
            <a:r>
              <a:rPr lang="en-US" altLang="ja-JP" dirty="0">
                <a:ea typeface="MS PGothic" pitchFamily="34" charset="-128"/>
              </a:rPr>
              <a:t>Given this is a discount bond, did we need to calculate all these prices?</a:t>
            </a:r>
          </a:p>
          <a:p>
            <a:pPr eaLnBrk="1" hangingPunct="1">
              <a:lnSpc>
                <a:spcPct val="90000"/>
              </a:lnSpc>
            </a:pPr>
            <a:endParaRPr lang="en-US" altLang="ja-JP" dirty="0">
              <a:ea typeface="MS PGothic" pitchFamily="34" charset="-128"/>
            </a:endParaRPr>
          </a:p>
          <a:p>
            <a:pPr eaLnBrk="1" hangingPunct="1">
              <a:lnSpc>
                <a:spcPct val="90000"/>
              </a:lnSpc>
              <a:buNone/>
            </a:pPr>
            <a:endParaRPr lang="en-US" altLang="ja-JP" dirty="0">
              <a:ea typeface="MS PGothic" pitchFamily="34" charset="-128"/>
            </a:endParaRPr>
          </a:p>
          <a:p>
            <a:pPr eaLnBrk="1" hangingPunct="1">
              <a:lnSpc>
                <a:spcPct val="90000"/>
              </a:lnSpc>
              <a:buFont typeface="Wingdings 2" pitchFamily="18" charset="2"/>
              <a:buNone/>
            </a:pPr>
            <a:endParaRPr lang="en-US" altLang="ja-JP" dirty="0">
              <a:ea typeface="MS PGothic" pitchFamily="34" charset="-128"/>
            </a:endParaRPr>
          </a:p>
          <a:p>
            <a:pPr eaLnBrk="1" hangingPunct="1">
              <a:lnSpc>
                <a:spcPct val="90000"/>
              </a:lnSpc>
            </a:pPr>
            <a:endParaRPr lang="en-US" altLang="ja-JP" sz="2800" dirty="0">
              <a:ea typeface="MS PGothic" pitchFamily="34" charset="-128"/>
              <a:sym typeface="Wingdings" pitchFamily="2" charset="2"/>
            </a:endParaRPr>
          </a:p>
          <a:p>
            <a:pPr eaLnBrk="1" hangingPunct="1">
              <a:lnSpc>
                <a:spcPct val="90000"/>
              </a:lnSpc>
            </a:pPr>
            <a:endParaRPr lang="en-US" altLang="ja-JP" sz="2800" dirty="0">
              <a:ea typeface="MS PGothic" pitchFamily="34" charset="-128"/>
              <a:sym typeface="Wingdings" pitchFamily="2" charset="2"/>
            </a:endParaRPr>
          </a:p>
          <a:p>
            <a:pPr eaLnBrk="1" hangingPunct="1">
              <a:lnSpc>
                <a:spcPct val="90000"/>
              </a:lnSpc>
              <a:buFontTx/>
              <a:buNone/>
            </a:pPr>
            <a:endParaRPr lang="en-US" altLang="ja-JP" dirty="0">
              <a:ea typeface="MS PGothic" pitchFamily="34" charset="-128"/>
            </a:endParaRPr>
          </a:p>
          <a:p>
            <a:pPr eaLnBrk="1" hangingPunct="1">
              <a:lnSpc>
                <a:spcPct val="90000"/>
              </a:lnSpc>
              <a:buFontTx/>
              <a:buNone/>
            </a:pPr>
            <a:endParaRPr lang="en-US" altLang="ja-JP" dirty="0">
              <a:ea typeface="MS PGothic" pitchFamily="34" charset="-128"/>
            </a:endParaRPr>
          </a:p>
        </p:txBody>
      </p:sp>
      <p:sp>
        <p:nvSpPr>
          <p:cNvPr id="5" name="Footer Placeholder 4"/>
          <p:cNvSpPr>
            <a:spLocks noGrp="1"/>
          </p:cNvSpPr>
          <p:nvPr>
            <p:ph type="ftr" sz="quarter" idx="11"/>
          </p:nvPr>
        </p:nvSpPr>
        <p:spPr/>
        <p:txBody>
          <a:bodyPr/>
          <a:lstStyle/>
          <a:p>
            <a:pPr>
              <a:defRPr/>
            </a:pPr>
            <a:r>
              <a:rPr lang="en-US"/>
              <a:t>©2014 Owens Consulting of Ocean City, LLC</a:t>
            </a:r>
          </a:p>
        </p:txBody>
      </p:sp>
    </p:spTree>
    <p:extLst>
      <p:ext uri="{BB962C8B-B14F-4D97-AF65-F5344CB8AC3E}">
        <p14:creationId xmlns:p14="http://schemas.microsoft.com/office/powerpoint/2010/main" val="17594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2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3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p:txBody>
          <a:bodyPr/>
          <a:lstStyle/>
          <a:p>
            <a:pPr>
              <a:defRPr/>
            </a:pPr>
            <a:fld id="{3C83A76C-6852-4D86-A185-8450390BAF9D}" type="slidenum">
              <a:rPr lang="en-US" smtClean="0"/>
              <a:pPr>
                <a:defRPr/>
              </a:pPr>
              <a:t>26</a:t>
            </a:fld>
            <a:endParaRPr lang="en-US"/>
          </a:p>
        </p:txBody>
      </p:sp>
      <p:sp>
        <p:nvSpPr>
          <p:cNvPr id="59395" name="Rectangle 2"/>
          <p:cNvSpPr>
            <a:spLocks noGrp="1" noChangeArrowheads="1"/>
          </p:cNvSpPr>
          <p:nvPr>
            <p:ph type="title"/>
          </p:nvPr>
        </p:nvSpPr>
        <p:spPr>
          <a:xfrm>
            <a:off x="457200" y="704850"/>
            <a:ext cx="8229600" cy="895350"/>
          </a:xfrm>
        </p:spPr>
        <p:txBody>
          <a:bodyPr/>
          <a:lstStyle/>
          <a:p>
            <a:pPr eaLnBrk="1" hangingPunct="1"/>
            <a:r>
              <a:rPr lang="en-US" altLang="ja-JP" sz="3600" b="1" dirty="0"/>
              <a:t>Callable Bonds</a:t>
            </a:r>
            <a:endParaRPr lang="en-US" sz="3600" b="1" dirty="0"/>
          </a:p>
        </p:txBody>
      </p:sp>
      <p:sp>
        <p:nvSpPr>
          <p:cNvPr id="56324" name="Rectangle 3"/>
          <p:cNvSpPr>
            <a:spLocks noGrp="1" noChangeArrowheads="1"/>
          </p:cNvSpPr>
          <p:nvPr>
            <p:ph type="body" idx="1"/>
          </p:nvPr>
        </p:nvSpPr>
        <p:spPr>
          <a:xfrm>
            <a:off x="457200" y="1600201"/>
            <a:ext cx="8229600" cy="4724400"/>
          </a:xfrm>
        </p:spPr>
        <p:txBody>
          <a:bodyPr/>
          <a:lstStyle/>
          <a:p>
            <a:pPr eaLnBrk="1" hangingPunct="1">
              <a:lnSpc>
                <a:spcPct val="90000"/>
              </a:lnSpc>
              <a:buFontTx/>
              <a:buNone/>
            </a:pPr>
            <a:r>
              <a:rPr lang="en-US" altLang="ja-JP" dirty="0">
                <a:ea typeface="MS PGothic" pitchFamily="34" charset="-128"/>
              </a:rPr>
              <a:t>Rules of Thumb (Call at Par) Finding the Price to Pay for a Callable?</a:t>
            </a:r>
          </a:p>
          <a:p>
            <a:pPr eaLnBrk="1" hangingPunct="1">
              <a:lnSpc>
                <a:spcPct val="90000"/>
              </a:lnSpc>
              <a:buFontTx/>
              <a:buNone/>
            </a:pPr>
            <a:r>
              <a:rPr lang="en-US" altLang="ja-JP" dirty="0">
                <a:ea typeface="MS PGothic" pitchFamily="34" charset="-128"/>
              </a:rPr>
              <a:t>Which Call Date Has the Lowest/Highest Price?</a:t>
            </a:r>
          </a:p>
          <a:p>
            <a:pPr eaLnBrk="1" hangingPunct="1">
              <a:lnSpc>
                <a:spcPct val="90000"/>
              </a:lnSpc>
            </a:pPr>
            <a:r>
              <a:rPr lang="en-US" altLang="ja-JP" sz="2800" dirty="0">
                <a:ea typeface="MS PGothic" pitchFamily="34" charset="-128"/>
              </a:rPr>
              <a:t>Discount Bond, Min  Price </a:t>
            </a:r>
            <a:r>
              <a:rPr lang="en-US" altLang="ja-JP" sz="2800" dirty="0">
                <a:ea typeface="MS PGothic" pitchFamily="34" charset="-128"/>
                <a:sym typeface="Wingdings" pitchFamily="2" charset="2"/>
              </a:rPr>
              <a:t> Long Period</a:t>
            </a:r>
          </a:p>
          <a:p>
            <a:pPr eaLnBrk="1" hangingPunct="1">
              <a:lnSpc>
                <a:spcPct val="90000"/>
              </a:lnSpc>
            </a:pPr>
            <a:r>
              <a:rPr lang="en-US" altLang="ja-JP" sz="2800" dirty="0">
                <a:ea typeface="MS PGothic" pitchFamily="34" charset="-128"/>
              </a:rPr>
              <a:t>Discount Bond, Max Price </a:t>
            </a:r>
            <a:r>
              <a:rPr lang="en-US" altLang="ja-JP" sz="2800" dirty="0">
                <a:ea typeface="MS PGothic" pitchFamily="34" charset="-128"/>
                <a:sym typeface="Wingdings" pitchFamily="2" charset="2"/>
              </a:rPr>
              <a:t> Short Period</a:t>
            </a:r>
          </a:p>
          <a:p>
            <a:pPr eaLnBrk="1" hangingPunct="1">
              <a:lnSpc>
                <a:spcPct val="90000"/>
              </a:lnSpc>
            </a:pPr>
            <a:r>
              <a:rPr lang="en-US" altLang="ja-JP" sz="2800" dirty="0">
                <a:ea typeface="MS PGothic" pitchFamily="34" charset="-128"/>
                <a:sym typeface="Wingdings" pitchFamily="2" charset="2"/>
              </a:rPr>
              <a:t>Why</a:t>
            </a:r>
          </a:p>
          <a:p>
            <a:pPr eaLnBrk="1" hangingPunct="1">
              <a:lnSpc>
                <a:spcPct val="90000"/>
              </a:lnSpc>
            </a:pPr>
            <a:r>
              <a:rPr lang="en-US" altLang="ja-JP" sz="2800" dirty="0">
                <a:ea typeface="MS PGothic" pitchFamily="34" charset="-128"/>
                <a:sym typeface="Wingdings" pitchFamily="2" charset="2"/>
              </a:rPr>
              <a:t>Call Will Create a Capital Gain</a:t>
            </a:r>
          </a:p>
          <a:p>
            <a:pPr eaLnBrk="1" hangingPunct="1">
              <a:lnSpc>
                <a:spcPct val="90000"/>
              </a:lnSpc>
            </a:pPr>
            <a:r>
              <a:rPr lang="en-US" altLang="ja-JP" sz="2800" dirty="0">
                <a:ea typeface="MS PGothic" pitchFamily="34" charset="-128"/>
                <a:sym typeface="Wingdings" pitchFamily="2" charset="2"/>
              </a:rPr>
              <a:t>Sooner Gain is Better and Willing to Pay More</a:t>
            </a:r>
          </a:p>
          <a:p>
            <a:pPr eaLnBrk="1" hangingPunct="1">
              <a:lnSpc>
                <a:spcPct val="90000"/>
              </a:lnSpc>
            </a:pPr>
            <a:endParaRPr lang="en-US" altLang="ja-JP" sz="2800" dirty="0">
              <a:ea typeface="MS PGothic" pitchFamily="34" charset="-128"/>
              <a:sym typeface="Wingdings" pitchFamily="2" charset="2"/>
            </a:endParaRPr>
          </a:p>
          <a:p>
            <a:pPr eaLnBrk="1" hangingPunct="1">
              <a:lnSpc>
                <a:spcPct val="90000"/>
              </a:lnSpc>
            </a:pPr>
            <a:endParaRPr lang="en-US" altLang="ja-JP" sz="2800" dirty="0">
              <a:ea typeface="MS PGothic" pitchFamily="34" charset="-128"/>
              <a:sym typeface="Wingdings" pitchFamily="2" charset="2"/>
            </a:endParaRPr>
          </a:p>
          <a:p>
            <a:pPr eaLnBrk="1" hangingPunct="1">
              <a:lnSpc>
                <a:spcPct val="90000"/>
              </a:lnSpc>
              <a:buFontTx/>
              <a:buNone/>
            </a:pPr>
            <a:endParaRPr lang="en-US" altLang="ja-JP" dirty="0">
              <a:ea typeface="MS PGothic" pitchFamily="34" charset="-128"/>
            </a:endParaRPr>
          </a:p>
          <a:p>
            <a:pPr eaLnBrk="1" hangingPunct="1">
              <a:lnSpc>
                <a:spcPct val="90000"/>
              </a:lnSpc>
              <a:buFontTx/>
              <a:buNone/>
            </a:pPr>
            <a:endParaRPr lang="en-US" altLang="ja-JP" dirty="0">
              <a:ea typeface="MS PGothic" pitchFamily="34" charset="-128"/>
            </a:endParaRPr>
          </a:p>
        </p:txBody>
      </p:sp>
      <p:sp>
        <p:nvSpPr>
          <p:cNvPr id="5" name="Footer Placeholder 4"/>
          <p:cNvSpPr>
            <a:spLocks noGrp="1"/>
          </p:cNvSpPr>
          <p:nvPr>
            <p:ph type="ftr" sz="quarter" idx="11"/>
          </p:nvPr>
        </p:nvSpPr>
        <p:spPr/>
        <p:txBody>
          <a:bodyPr/>
          <a:lstStyle/>
          <a:p>
            <a:pPr>
              <a:defRPr/>
            </a:pPr>
            <a:r>
              <a:rPr lang="en-US"/>
              <a:t>©2014 Owens Consulting of Ocean City, LLC</a:t>
            </a:r>
          </a:p>
        </p:txBody>
      </p:sp>
    </p:spTree>
    <p:extLst>
      <p:ext uri="{BB962C8B-B14F-4D97-AF65-F5344CB8AC3E}">
        <p14:creationId xmlns:p14="http://schemas.microsoft.com/office/powerpoint/2010/main" val="259031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2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32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3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p:txBody>
          <a:bodyPr/>
          <a:lstStyle/>
          <a:p>
            <a:pPr>
              <a:defRPr/>
            </a:pPr>
            <a:fld id="{E009FD53-F8AD-4A82-81FD-34D1CF9F7232}" type="slidenum">
              <a:rPr lang="en-US" smtClean="0"/>
              <a:pPr>
                <a:defRPr/>
              </a:pPr>
              <a:t>27</a:t>
            </a:fld>
            <a:endParaRPr lang="en-US"/>
          </a:p>
        </p:txBody>
      </p:sp>
      <p:sp>
        <p:nvSpPr>
          <p:cNvPr id="58371" name="Rectangle 2"/>
          <p:cNvSpPr>
            <a:spLocks noGrp="1" noChangeArrowheads="1"/>
          </p:cNvSpPr>
          <p:nvPr>
            <p:ph type="title"/>
          </p:nvPr>
        </p:nvSpPr>
        <p:spPr>
          <a:xfrm>
            <a:off x="457200" y="704850"/>
            <a:ext cx="8229600" cy="895350"/>
          </a:xfrm>
        </p:spPr>
        <p:txBody>
          <a:bodyPr/>
          <a:lstStyle/>
          <a:p>
            <a:pPr eaLnBrk="1" hangingPunct="1"/>
            <a:r>
              <a:rPr lang="en-US" altLang="ja-JP" sz="3600" b="1" dirty="0"/>
              <a:t>Callable Bonds</a:t>
            </a:r>
            <a:endParaRPr lang="en-US" sz="3600" b="1" dirty="0"/>
          </a:p>
        </p:txBody>
      </p:sp>
      <p:sp>
        <p:nvSpPr>
          <p:cNvPr id="56324" name="Rectangle 3"/>
          <p:cNvSpPr>
            <a:spLocks noGrp="1" noChangeArrowheads="1"/>
          </p:cNvSpPr>
          <p:nvPr>
            <p:ph type="body" idx="1"/>
          </p:nvPr>
        </p:nvSpPr>
        <p:spPr>
          <a:xfrm>
            <a:off x="457200" y="1600201"/>
            <a:ext cx="8229600" cy="4724400"/>
          </a:xfrm>
        </p:spPr>
        <p:txBody>
          <a:bodyPr/>
          <a:lstStyle/>
          <a:p>
            <a:pPr eaLnBrk="1" hangingPunct="1">
              <a:lnSpc>
                <a:spcPct val="90000"/>
              </a:lnSpc>
              <a:buFontTx/>
              <a:buNone/>
            </a:pPr>
            <a:r>
              <a:rPr lang="en-US" altLang="ja-JP" dirty="0">
                <a:ea typeface="MS PGothic" pitchFamily="34" charset="-128"/>
              </a:rPr>
              <a:t>Rules of Thumb (Call at Par) Finding the Price to Pay for a Callable?</a:t>
            </a:r>
          </a:p>
          <a:p>
            <a:pPr eaLnBrk="1" hangingPunct="1">
              <a:lnSpc>
                <a:spcPct val="90000"/>
              </a:lnSpc>
              <a:buFontTx/>
              <a:buNone/>
            </a:pPr>
            <a:r>
              <a:rPr lang="en-US" altLang="ja-JP" dirty="0">
                <a:ea typeface="MS PGothic" pitchFamily="34" charset="-128"/>
              </a:rPr>
              <a:t>Which Call Date Has the Lowest/Highest Price?</a:t>
            </a:r>
          </a:p>
          <a:p>
            <a:pPr eaLnBrk="1" hangingPunct="1">
              <a:lnSpc>
                <a:spcPct val="90000"/>
              </a:lnSpc>
            </a:pPr>
            <a:r>
              <a:rPr lang="en-US" altLang="ja-JP" sz="2800" dirty="0">
                <a:ea typeface="MS PGothic" pitchFamily="34" charset="-128"/>
              </a:rPr>
              <a:t>Premium Bond, Min  Price </a:t>
            </a:r>
            <a:r>
              <a:rPr lang="en-US" altLang="ja-JP" sz="2800" dirty="0">
                <a:ea typeface="MS PGothic" pitchFamily="34" charset="-128"/>
                <a:sym typeface="Wingdings" pitchFamily="2" charset="2"/>
              </a:rPr>
              <a:t> Short Period</a:t>
            </a:r>
          </a:p>
          <a:p>
            <a:pPr eaLnBrk="1" hangingPunct="1">
              <a:lnSpc>
                <a:spcPct val="90000"/>
              </a:lnSpc>
            </a:pPr>
            <a:r>
              <a:rPr lang="en-US" altLang="ja-JP" sz="2800" dirty="0">
                <a:ea typeface="MS PGothic" pitchFamily="34" charset="-128"/>
              </a:rPr>
              <a:t>Premium Bond, Max Price </a:t>
            </a:r>
            <a:r>
              <a:rPr lang="en-US" altLang="ja-JP" sz="2800" dirty="0">
                <a:ea typeface="MS PGothic" pitchFamily="34" charset="-128"/>
                <a:sym typeface="Wingdings" pitchFamily="2" charset="2"/>
              </a:rPr>
              <a:t> Long Period</a:t>
            </a:r>
          </a:p>
          <a:p>
            <a:pPr eaLnBrk="1" hangingPunct="1">
              <a:lnSpc>
                <a:spcPct val="90000"/>
              </a:lnSpc>
            </a:pPr>
            <a:r>
              <a:rPr lang="en-US" altLang="ja-JP" sz="2800" dirty="0">
                <a:ea typeface="MS PGothic" pitchFamily="34" charset="-128"/>
                <a:sym typeface="Wingdings" pitchFamily="2" charset="2"/>
              </a:rPr>
              <a:t>Why?</a:t>
            </a:r>
          </a:p>
          <a:p>
            <a:pPr eaLnBrk="1" hangingPunct="1">
              <a:lnSpc>
                <a:spcPct val="90000"/>
              </a:lnSpc>
            </a:pPr>
            <a:r>
              <a:rPr lang="en-US" altLang="ja-JP" sz="2800" dirty="0">
                <a:ea typeface="MS PGothic" pitchFamily="34" charset="-128"/>
                <a:sym typeface="Wingdings" pitchFamily="2" charset="2"/>
              </a:rPr>
              <a:t>Call at Pay Will Create a Capital Loss</a:t>
            </a:r>
          </a:p>
          <a:p>
            <a:pPr eaLnBrk="1" hangingPunct="1">
              <a:lnSpc>
                <a:spcPct val="90000"/>
              </a:lnSpc>
            </a:pPr>
            <a:r>
              <a:rPr lang="en-US" altLang="ja-JP" sz="2800" dirty="0">
                <a:ea typeface="MS PGothic" pitchFamily="34" charset="-128"/>
                <a:sym typeface="Wingdings" pitchFamily="2" charset="2"/>
              </a:rPr>
              <a:t>When Would You Want a Capital Loss, Sooner or Later?</a:t>
            </a:r>
          </a:p>
          <a:p>
            <a:pPr eaLnBrk="1" hangingPunct="1">
              <a:lnSpc>
                <a:spcPct val="90000"/>
              </a:lnSpc>
            </a:pPr>
            <a:r>
              <a:rPr lang="en-US" altLang="ja-JP" sz="2800" dirty="0">
                <a:ea typeface="MS PGothic" pitchFamily="34" charset="-128"/>
                <a:sym typeface="Wingdings" pitchFamily="2" charset="2"/>
              </a:rPr>
              <a:t>If Loss Is Sooner, You Are Willing to Pay Less</a:t>
            </a:r>
          </a:p>
          <a:p>
            <a:pPr eaLnBrk="1" hangingPunct="1">
              <a:lnSpc>
                <a:spcPct val="90000"/>
              </a:lnSpc>
            </a:pPr>
            <a:endParaRPr lang="en-US" altLang="ja-JP" sz="2800" dirty="0">
              <a:ea typeface="MS PGothic" pitchFamily="34" charset="-128"/>
              <a:sym typeface="Wingdings" pitchFamily="2" charset="2"/>
            </a:endParaRPr>
          </a:p>
          <a:p>
            <a:pPr eaLnBrk="1" hangingPunct="1">
              <a:lnSpc>
                <a:spcPct val="90000"/>
              </a:lnSpc>
            </a:pPr>
            <a:endParaRPr lang="en-US" altLang="ja-JP" sz="2800" dirty="0">
              <a:ea typeface="MS PGothic" pitchFamily="34" charset="-128"/>
              <a:sym typeface="Wingdings" pitchFamily="2" charset="2"/>
            </a:endParaRPr>
          </a:p>
          <a:p>
            <a:pPr eaLnBrk="1" hangingPunct="1">
              <a:lnSpc>
                <a:spcPct val="90000"/>
              </a:lnSpc>
            </a:pPr>
            <a:endParaRPr lang="en-US" altLang="ja-JP" sz="2800" dirty="0">
              <a:ea typeface="MS PGothic" pitchFamily="34" charset="-128"/>
              <a:sym typeface="Wingdings" pitchFamily="2" charset="2"/>
            </a:endParaRPr>
          </a:p>
          <a:p>
            <a:pPr eaLnBrk="1" hangingPunct="1">
              <a:lnSpc>
                <a:spcPct val="90000"/>
              </a:lnSpc>
              <a:buFontTx/>
              <a:buNone/>
            </a:pPr>
            <a:endParaRPr lang="en-US" altLang="ja-JP" dirty="0">
              <a:ea typeface="MS PGothic" pitchFamily="34" charset="-128"/>
            </a:endParaRPr>
          </a:p>
          <a:p>
            <a:pPr eaLnBrk="1" hangingPunct="1">
              <a:lnSpc>
                <a:spcPct val="90000"/>
              </a:lnSpc>
              <a:buFontTx/>
              <a:buNone/>
            </a:pPr>
            <a:endParaRPr lang="en-US" altLang="ja-JP" dirty="0">
              <a:ea typeface="MS PGothic" pitchFamily="34" charset="-128"/>
            </a:endParaRPr>
          </a:p>
        </p:txBody>
      </p:sp>
      <p:sp>
        <p:nvSpPr>
          <p:cNvPr id="5" name="Footer Placeholder 4"/>
          <p:cNvSpPr>
            <a:spLocks noGrp="1"/>
          </p:cNvSpPr>
          <p:nvPr>
            <p:ph type="ftr" sz="quarter" idx="11"/>
          </p:nvPr>
        </p:nvSpPr>
        <p:spPr/>
        <p:txBody>
          <a:bodyPr/>
          <a:lstStyle/>
          <a:p>
            <a:pPr>
              <a:defRPr/>
            </a:pPr>
            <a:r>
              <a:rPr lang="en-US"/>
              <a:t>©2014 Owens Consulting of Ocean City, LLC</a:t>
            </a:r>
          </a:p>
        </p:txBody>
      </p:sp>
    </p:spTree>
    <p:extLst>
      <p:ext uri="{BB962C8B-B14F-4D97-AF65-F5344CB8AC3E}">
        <p14:creationId xmlns:p14="http://schemas.microsoft.com/office/powerpoint/2010/main" val="70300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2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32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32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632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p:txBody>
          <a:bodyPr/>
          <a:lstStyle/>
          <a:p>
            <a:pPr>
              <a:defRPr/>
            </a:pPr>
            <a:fld id="{D80E4CF8-EEFA-405B-A919-994FACC2B34B}" type="slidenum">
              <a:rPr lang="en-US" smtClean="0"/>
              <a:pPr>
                <a:defRPr/>
              </a:pPr>
              <a:t>28</a:t>
            </a:fld>
            <a:endParaRPr lang="en-US"/>
          </a:p>
        </p:txBody>
      </p:sp>
      <p:sp>
        <p:nvSpPr>
          <p:cNvPr id="60419" name="Rectangle 2"/>
          <p:cNvSpPr>
            <a:spLocks noGrp="1" noChangeArrowheads="1"/>
          </p:cNvSpPr>
          <p:nvPr>
            <p:ph type="title"/>
          </p:nvPr>
        </p:nvSpPr>
        <p:spPr>
          <a:xfrm>
            <a:off x="457200" y="704850"/>
            <a:ext cx="8229600" cy="895350"/>
          </a:xfrm>
        </p:spPr>
        <p:txBody>
          <a:bodyPr/>
          <a:lstStyle/>
          <a:p>
            <a:pPr eaLnBrk="1" hangingPunct="1"/>
            <a:r>
              <a:rPr lang="en-US" altLang="ja-JP" sz="3600" b="1" dirty="0"/>
              <a:t>Callable Bonds</a:t>
            </a:r>
            <a:endParaRPr lang="en-US" sz="3600" b="1" dirty="0"/>
          </a:p>
        </p:txBody>
      </p:sp>
      <p:sp>
        <p:nvSpPr>
          <p:cNvPr id="56324" name="Rectangle 3"/>
          <p:cNvSpPr>
            <a:spLocks noGrp="1" noChangeArrowheads="1"/>
          </p:cNvSpPr>
          <p:nvPr>
            <p:ph type="body" idx="1"/>
          </p:nvPr>
        </p:nvSpPr>
        <p:spPr>
          <a:xfrm>
            <a:off x="457200" y="1600201"/>
            <a:ext cx="8229600" cy="4724400"/>
          </a:xfrm>
        </p:spPr>
        <p:txBody>
          <a:bodyPr/>
          <a:lstStyle/>
          <a:p>
            <a:pPr eaLnBrk="1" hangingPunct="1">
              <a:lnSpc>
                <a:spcPct val="90000"/>
              </a:lnSpc>
              <a:buFontTx/>
              <a:buNone/>
            </a:pPr>
            <a:r>
              <a:rPr lang="en-US" altLang="ja-JP" dirty="0">
                <a:ea typeface="MS PGothic" pitchFamily="34" charset="-128"/>
              </a:rPr>
              <a:t>Rules of Thumb (Call at Par) </a:t>
            </a:r>
          </a:p>
          <a:p>
            <a:pPr eaLnBrk="1" hangingPunct="1">
              <a:lnSpc>
                <a:spcPct val="90000"/>
              </a:lnSpc>
              <a:buFontTx/>
              <a:buNone/>
            </a:pPr>
            <a:r>
              <a:rPr lang="en-US" altLang="ja-JP" dirty="0">
                <a:ea typeface="MS PGothic" pitchFamily="34" charset="-128"/>
              </a:rPr>
              <a:t>Finding the Lowest Yield – Premium Bond?</a:t>
            </a:r>
          </a:p>
          <a:p>
            <a:r>
              <a:rPr lang="en-US" dirty="0"/>
              <a:t>If the coupon rate is greater than the yield rate, the par bond sells at a premium. Thus, the minimum yield rate for this callable bond is calculated based on a call at the earliest possible date because that is most disadvantageous to the bond holder (earliest time at which a loss occurs).</a:t>
            </a:r>
          </a:p>
          <a:p>
            <a:r>
              <a:rPr lang="en-US" altLang="ja-JP" dirty="0">
                <a:ea typeface="MS PGothic" pitchFamily="34" charset="-128"/>
              </a:rPr>
              <a:t>And for a Discount Bond?</a:t>
            </a:r>
          </a:p>
          <a:p>
            <a:pPr eaLnBrk="1" hangingPunct="1">
              <a:lnSpc>
                <a:spcPct val="90000"/>
              </a:lnSpc>
            </a:pPr>
            <a:endParaRPr lang="en-US" altLang="ja-JP" sz="2800" dirty="0">
              <a:ea typeface="MS PGothic" pitchFamily="34" charset="-128"/>
              <a:sym typeface="Wingdings" pitchFamily="2" charset="2"/>
            </a:endParaRPr>
          </a:p>
          <a:p>
            <a:pPr eaLnBrk="1" hangingPunct="1">
              <a:lnSpc>
                <a:spcPct val="90000"/>
              </a:lnSpc>
            </a:pPr>
            <a:endParaRPr lang="en-US" altLang="ja-JP" sz="2800" dirty="0">
              <a:ea typeface="MS PGothic" pitchFamily="34" charset="-128"/>
              <a:sym typeface="Wingdings" pitchFamily="2" charset="2"/>
            </a:endParaRPr>
          </a:p>
          <a:p>
            <a:pPr eaLnBrk="1" hangingPunct="1">
              <a:lnSpc>
                <a:spcPct val="90000"/>
              </a:lnSpc>
              <a:buFontTx/>
              <a:buNone/>
            </a:pPr>
            <a:endParaRPr lang="en-US" altLang="ja-JP" dirty="0">
              <a:ea typeface="MS PGothic" pitchFamily="34" charset="-128"/>
            </a:endParaRPr>
          </a:p>
          <a:p>
            <a:pPr eaLnBrk="1" hangingPunct="1">
              <a:lnSpc>
                <a:spcPct val="90000"/>
              </a:lnSpc>
              <a:buFontTx/>
              <a:buNone/>
            </a:pPr>
            <a:endParaRPr lang="en-US" altLang="ja-JP" dirty="0">
              <a:ea typeface="MS PGothic" pitchFamily="34" charset="-128"/>
            </a:endParaRPr>
          </a:p>
        </p:txBody>
      </p:sp>
      <p:sp>
        <p:nvSpPr>
          <p:cNvPr id="5" name="Footer Placeholder 4"/>
          <p:cNvSpPr>
            <a:spLocks noGrp="1"/>
          </p:cNvSpPr>
          <p:nvPr>
            <p:ph type="ftr" sz="quarter" idx="11"/>
          </p:nvPr>
        </p:nvSpPr>
        <p:spPr/>
        <p:txBody>
          <a:bodyPr/>
          <a:lstStyle/>
          <a:p>
            <a:pPr>
              <a:defRPr/>
            </a:pPr>
            <a:r>
              <a:rPr lang="en-US"/>
              <a:t>©2014 Owens Consulting of Ocean City, LLC</a:t>
            </a:r>
          </a:p>
        </p:txBody>
      </p:sp>
    </p:spTree>
    <p:extLst>
      <p:ext uri="{BB962C8B-B14F-4D97-AF65-F5344CB8AC3E}">
        <p14:creationId xmlns:p14="http://schemas.microsoft.com/office/powerpoint/2010/main" val="318445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p:txBody>
          <a:bodyPr/>
          <a:lstStyle/>
          <a:p>
            <a:pPr>
              <a:defRPr/>
            </a:pPr>
            <a:fld id="{14042ED7-9421-4D5C-82A3-AC4FFDFB4301}" type="slidenum">
              <a:rPr lang="en-US" smtClean="0"/>
              <a:pPr>
                <a:defRPr/>
              </a:pPr>
              <a:t>29</a:t>
            </a:fld>
            <a:endParaRPr lang="en-US"/>
          </a:p>
        </p:txBody>
      </p:sp>
      <p:sp>
        <p:nvSpPr>
          <p:cNvPr id="61443" name="Rectangle 2"/>
          <p:cNvSpPr>
            <a:spLocks noGrp="1" noChangeArrowheads="1"/>
          </p:cNvSpPr>
          <p:nvPr>
            <p:ph type="title"/>
          </p:nvPr>
        </p:nvSpPr>
        <p:spPr>
          <a:xfrm>
            <a:off x="457200" y="704850"/>
            <a:ext cx="8229600" cy="895350"/>
          </a:xfrm>
        </p:spPr>
        <p:txBody>
          <a:bodyPr/>
          <a:lstStyle/>
          <a:p>
            <a:pPr eaLnBrk="1" hangingPunct="1"/>
            <a:r>
              <a:rPr lang="en-US" altLang="ja-JP" sz="3600" b="1" dirty="0"/>
              <a:t>Callable Bonds</a:t>
            </a:r>
            <a:endParaRPr lang="en-US" sz="3600" b="1" dirty="0"/>
          </a:p>
        </p:txBody>
      </p:sp>
      <p:sp>
        <p:nvSpPr>
          <p:cNvPr id="57348" name="Rectangle 3"/>
          <p:cNvSpPr>
            <a:spLocks noGrp="1" noChangeArrowheads="1"/>
          </p:cNvSpPr>
          <p:nvPr>
            <p:ph type="body" idx="1"/>
          </p:nvPr>
        </p:nvSpPr>
        <p:spPr>
          <a:xfrm>
            <a:off x="457200" y="1600201"/>
            <a:ext cx="8229600" cy="4724400"/>
          </a:xfrm>
        </p:spPr>
        <p:txBody>
          <a:bodyPr/>
          <a:lstStyle/>
          <a:p>
            <a:pPr eaLnBrk="1" hangingPunct="1">
              <a:lnSpc>
                <a:spcPct val="90000"/>
              </a:lnSpc>
            </a:pPr>
            <a:r>
              <a:rPr lang="en-US" altLang="ja-JP" dirty="0">
                <a:ea typeface="MS PGothic" pitchFamily="34" charset="-128"/>
              </a:rPr>
              <a:t>Call Premium – when bond can be called only at an amount greater than par</a:t>
            </a:r>
          </a:p>
          <a:p>
            <a:pPr lvl="2" eaLnBrk="1" hangingPunct="1">
              <a:lnSpc>
                <a:spcPct val="90000"/>
              </a:lnSpc>
            </a:pPr>
            <a:r>
              <a:rPr lang="en-US" altLang="ja-JP" dirty="0">
                <a:ea typeface="MS PGothic" pitchFamily="34" charset="-128"/>
              </a:rPr>
              <a:t>Example - $102</a:t>
            </a:r>
          </a:p>
          <a:p>
            <a:pPr eaLnBrk="1" hangingPunct="1">
              <a:lnSpc>
                <a:spcPct val="90000"/>
              </a:lnSpc>
            </a:pPr>
            <a:r>
              <a:rPr lang="en-US" altLang="ja-JP" dirty="0" err="1">
                <a:ea typeface="MS PGothic" pitchFamily="34" charset="-128"/>
              </a:rPr>
              <a:t>Classwork</a:t>
            </a:r>
            <a:r>
              <a:rPr lang="en-US" altLang="ja-JP" dirty="0">
                <a:ea typeface="MS PGothic" pitchFamily="34" charset="-128"/>
              </a:rPr>
              <a:t>: Daniel Example 6.9.4</a:t>
            </a:r>
          </a:p>
          <a:p>
            <a:pPr eaLnBrk="1" hangingPunct="1">
              <a:lnSpc>
                <a:spcPct val="90000"/>
              </a:lnSpc>
            </a:pPr>
            <a:r>
              <a:rPr lang="en-US" altLang="ja-JP" dirty="0">
                <a:ea typeface="MS PGothic" pitchFamily="34" charset="-128"/>
              </a:rPr>
              <a:t>A $2,000 six-year 7% bond with annual coupons is purchased for $2,200.  If held to maturity, it is redeemable at par.  The issuer may redeem (call) the bond at the end of any year once it has been held for at least three years.  The call premiums are $150 at t=3, $140 at t=140, and $130 at t=5.</a:t>
            </a:r>
          </a:p>
          <a:p>
            <a:pPr eaLnBrk="1" hangingPunct="1">
              <a:lnSpc>
                <a:spcPct val="90000"/>
              </a:lnSpc>
            </a:pPr>
            <a:r>
              <a:rPr lang="en-US" altLang="ja-JP" dirty="0">
                <a:ea typeface="MS PGothic" pitchFamily="34" charset="-128"/>
              </a:rPr>
              <a:t>Determine the possible yields to the investor.</a:t>
            </a:r>
          </a:p>
        </p:txBody>
      </p:sp>
      <p:sp>
        <p:nvSpPr>
          <p:cNvPr id="5" name="Footer Placeholder 4"/>
          <p:cNvSpPr>
            <a:spLocks noGrp="1"/>
          </p:cNvSpPr>
          <p:nvPr>
            <p:ph type="ftr" sz="quarter" idx="11"/>
          </p:nvPr>
        </p:nvSpPr>
        <p:spPr/>
        <p:txBody>
          <a:bodyPr/>
          <a:lstStyle/>
          <a:p>
            <a:pPr>
              <a:defRPr/>
            </a:pPr>
            <a:r>
              <a:rPr lang="en-US"/>
              <a:t>©2014 Owens Consulting of Ocean City, LLC</a:t>
            </a:r>
          </a:p>
        </p:txBody>
      </p:sp>
    </p:spTree>
    <p:extLst>
      <p:ext uri="{BB962C8B-B14F-4D97-AF65-F5344CB8AC3E}">
        <p14:creationId xmlns:p14="http://schemas.microsoft.com/office/powerpoint/2010/main" val="214740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p:txBody>
          <a:bodyPr/>
          <a:lstStyle/>
          <a:p>
            <a:pPr>
              <a:defRPr/>
            </a:pPr>
            <a:fld id="{8B757643-A90B-48CF-9B40-06406587D167}" type="slidenum">
              <a:rPr lang="en-US" smtClean="0"/>
              <a:pPr>
                <a:defRPr/>
              </a:pPr>
              <a:t>3</a:t>
            </a:fld>
            <a:endParaRPr lang="en-US"/>
          </a:p>
        </p:txBody>
      </p:sp>
      <p:sp>
        <p:nvSpPr>
          <p:cNvPr id="6147" name="Rectangle 2"/>
          <p:cNvSpPr>
            <a:spLocks noGrp="1" noChangeArrowheads="1"/>
          </p:cNvSpPr>
          <p:nvPr>
            <p:ph type="title"/>
          </p:nvPr>
        </p:nvSpPr>
        <p:spPr>
          <a:xfrm>
            <a:off x="457200" y="704850"/>
            <a:ext cx="8229600" cy="895350"/>
          </a:xfrm>
        </p:spPr>
        <p:txBody>
          <a:bodyPr/>
          <a:lstStyle/>
          <a:p>
            <a:pPr eaLnBrk="1" hangingPunct="1"/>
            <a:r>
              <a:rPr lang="en-US" altLang="ja-JP" sz="3600" b="1" dirty="0"/>
              <a:t>Module 4 Bonds </a:t>
            </a:r>
            <a:endParaRPr lang="en-US" sz="3600" b="1" dirty="0"/>
          </a:p>
        </p:txBody>
      </p:sp>
      <p:sp>
        <p:nvSpPr>
          <p:cNvPr id="3076" name="Rectangle 3"/>
          <p:cNvSpPr>
            <a:spLocks noGrp="1" noChangeArrowheads="1"/>
          </p:cNvSpPr>
          <p:nvPr>
            <p:ph type="body" idx="1"/>
          </p:nvPr>
        </p:nvSpPr>
        <p:spPr>
          <a:xfrm>
            <a:off x="533400" y="1600200"/>
            <a:ext cx="8229600" cy="4389438"/>
          </a:xfrm>
        </p:spPr>
        <p:txBody>
          <a:bodyPr/>
          <a:lstStyle/>
          <a:p>
            <a:pPr marL="609600" indent="-609600" eaLnBrk="1" hangingPunct="1">
              <a:lnSpc>
                <a:spcPct val="80000"/>
              </a:lnSpc>
            </a:pPr>
            <a:r>
              <a:rPr lang="en-US" dirty="0"/>
              <a:t>Students seem to be confused by bonds</a:t>
            </a:r>
          </a:p>
          <a:p>
            <a:pPr marL="976313" lvl="1" indent="-609600" eaLnBrk="1" hangingPunct="1">
              <a:lnSpc>
                <a:spcPct val="80000"/>
              </a:lnSpc>
            </a:pPr>
            <a:r>
              <a:rPr lang="en-US" dirty="0"/>
              <a:t>Lack of Familiarity with bonds</a:t>
            </a:r>
          </a:p>
          <a:p>
            <a:pPr marL="976313" lvl="1" indent="-609600" eaLnBrk="1" hangingPunct="1">
              <a:lnSpc>
                <a:spcPct val="80000"/>
              </a:lnSpc>
            </a:pPr>
            <a:r>
              <a:rPr lang="en-US" dirty="0"/>
              <a:t>Lots of new terms</a:t>
            </a:r>
          </a:p>
          <a:p>
            <a:pPr marL="976313" lvl="1" indent="-609600" eaLnBrk="1" hangingPunct="1">
              <a:lnSpc>
                <a:spcPct val="80000"/>
              </a:lnSpc>
            </a:pPr>
            <a:r>
              <a:rPr lang="en-US" dirty="0"/>
              <a:t>Some strange formulas, what is the point?</a:t>
            </a:r>
          </a:p>
          <a:p>
            <a:pPr marL="1250950" lvl="2" indent="-609600" eaLnBrk="1" hangingPunct="1">
              <a:lnSpc>
                <a:spcPct val="80000"/>
              </a:lnSpc>
            </a:pPr>
            <a:r>
              <a:rPr lang="en-US" dirty="0"/>
              <a:t>Point to introduction of computers, needed simple formula to do calculations</a:t>
            </a:r>
          </a:p>
        </p:txBody>
      </p:sp>
      <p:sp>
        <p:nvSpPr>
          <p:cNvPr id="5" name="Footer Placeholder 4"/>
          <p:cNvSpPr>
            <a:spLocks noGrp="1"/>
          </p:cNvSpPr>
          <p:nvPr>
            <p:ph type="ftr" sz="quarter" idx="11"/>
          </p:nvPr>
        </p:nvSpPr>
        <p:spPr/>
        <p:txBody>
          <a:bodyPr/>
          <a:lstStyle/>
          <a:p>
            <a:pPr>
              <a:defRPr/>
            </a:pPr>
            <a:r>
              <a:rPr lang="en-US"/>
              <a:t>©2014 Owens Consulting of Ocean City, LLC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p:txBody>
          <a:bodyPr/>
          <a:lstStyle/>
          <a:p>
            <a:pPr>
              <a:defRPr/>
            </a:pPr>
            <a:fld id="{14042ED7-9421-4D5C-82A3-AC4FFDFB4301}" type="slidenum">
              <a:rPr lang="en-US" smtClean="0"/>
              <a:pPr>
                <a:defRPr/>
              </a:pPr>
              <a:t>30</a:t>
            </a:fld>
            <a:endParaRPr lang="en-US"/>
          </a:p>
        </p:txBody>
      </p:sp>
      <p:sp>
        <p:nvSpPr>
          <p:cNvPr id="61443" name="Rectangle 2"/>
          <p:cNvSpPr>
            <a:spLocks noGrp="1" noChangeArrowheads="1"/>
          </p:cNvSpPr>
          <p:nvPr>
            <p:ph type="title"/>
          </p:nvPr>
        </p:nvSpPr>
        <p:spPr>
          <a:xfrm>
            <a:off x="457200" y="704850"/>
            <a:ext cx="8229600" cy="895350"/>
          </a:xfrm>
        </p:spPr>
        <p:txBody>
          <a:bodyPr/>
          <a:lstStyle/>
          <a:p>
            <a:pPr eaLnBrk="1" hangingPunct="1"/>
            <a:r>
              <a:rPr lang="en-US" altLang="ja-JP" sz="3600" b="1" dirty="0"/>
              <a:t>Callable Bonds</a:t>
            </a:r>
            <a:endParaRPr lang="en-US" sz="3600" b="1" dirty="0"/>
          </a:p>
        </p:txBody>
      </p:sp>
      <p:sp>
        <p:nvSpPr>
          <p:cNvPr id="57348" name="Rectangle 3"/>
          <p:cNvSpPr>
            <a:spLocks noGrp="1" noChangeArrowheads="1"/>
          </p:cNvSpPr>
          <p:nvPr>
            <p:ph type="body" idx="1"/>
          </p:nvPr>
        </p:nvSpPr>
        <p:spPr>
          <a:xfrm>
            <a:off x="457200" y="1600201"/>
            <a:ext cx="8229600" cy="4724400"/>
          </a:xfrm>
        </p:spPr>
        <p:txBody>
          <a:bodyPr/>
          <a:lstStyle/>
          <a:p>
            <a:pPr eaLnBrk="1" hangingPunct="1">
              <a:lnSpc>
                <a:spcPct val="90000"/>
              </a:lnSpc>
            </a:pPr>
            <a:r>
              <a:rPr lang="en-US" altLang="ja-JP" sz="1800" dirty="0">
                <a:ea typeface="MS PGothic" pitchFamily="34" charset="-128"/>
              </a:rPr>
              <a:t>A $2,000 six-year 7% bond with annual coupons is purchased for $2,200.  If held to maturity, it is redeemable at par.  The issuer may redeem (call) the bond at the end of any year once it has been held for at least three years.  The call premiums are $150 at t=3, $140 at t=140, and $130 at t=5.</a:t>
            </a:r>
          </a:p>
          <a:p>
            <a:pPr eaLnBrk="1" hangingPunct="1">
              <a:lnSpc>
                <a:spcPct val="90000"/>
              </a:lnSpc>
            </a:pPr>
            <a:r>
              <a:rPr lang="en-US" altLang="ja-JP" dirty="0">
                <a:ea typeface="MS PGothic" pitchFamily="34" charset="-128"/>
              </a:rPr>
              <a:t>Determine the possible yields to the investor.</a:t>
            </a:r>
          </a:p>
          <a:p>
            <a:pPr eaLnBrk="1" hangingPunct="1">
              <a:lnSpc>
                <a:spcPct val="90000"/>
              </a:lnSpc>
            </a:pPr>
            <a:r>
              <a:rPr lang="en-US" altLang="ja-JP" dirty="0">
                <a:ea typeface="MS PGothic" pitchFamily="34" charset="-128"/>
              </a:rPr>
              <a:t>Calculator – with call premiums we need to do multiple calculations with the different call premiums/dates</a:t>
            </a:r>
          </a:p>
          <a:p>
            <a:pPr eaLnBrk="1" hangingPunct="1">
              <a:lnSpc>
                <a:spcPct val="90000"/>
              </a:lnSpc>
            </a:pPr>
            <a:r>
              <a:rPr lang="en-US" altLang="ja-JP" dirty="0">
                <a:ea typeface="MS PGothic" pitchFamily="34" charset="-128"/>
              </a:rPr>
              <a:t>PMT = 140, PV = -2200</a:t>
            </a:r>
          </a:p>
          <a:p>
            <a:pPr eaLnBrk="1" hangingPunct="1">
              <a:lnSpc>
                <a:spcPct val="90000"/>
              </a:lnSpc>
            </a:pPr>
            <a:r>
              <a:rPr lang="en-US" altLang="ja-JP" dirty="0">
                <a:ea typeface="MS PGothic" pitchFamily="34" charset="-128"/>
              </a:rPr>
              <a:t>N = 3, FV = 2150, CPT I/Y = 5.6473</a:t>
            </a:r>
          </a:p>
          <a:p>
            <a:pPr eaLnBrk="1" hangingPunct="1">
              <a:lnSpc>
                <a:spcPct val="90000"/>
              </a:lnSpc>
            </a:pPr>
            <a:r>
              <a:rPr lang="en-US" altLang="ja-JP" dirty="0">
                <a:ea typeface="MS PGothic" pitchFamily="34" charset="-128"/>
              </a:rPr>
              <a:t>N = 4, FV = 2140, CPT I/Y = 5.7378</a:t>
            </a:r>
          </a:p>
          <a:p>
            <a:pPr eaLnBrk="1" hangingPunct="1">
              <a:lnSpc>
                <a:spcPct val="90000"/>
              </a:lnSpc>
            </a:pPr>
            <a:r>
              <a:rPr lang="en-US" altLang="ja-JP" dirty="0">
                <a:ea typeface="MS PGothic" pitchFamily="34" charset="-128"/>
              </a:rPr>
              <a:t>N = 5, FV = 2130, CPT I/Y = 5.7969</a:t>
            </a:r>
          </a:p>
          <a:p>
            <a:pPr eaLnBrk="1" hangingPunct="1">
              <a:lnSpc>
                <a:spcPct val="90000"/>
              </a:lnSpc>
            </a:pPr>
            <a:r>
              <a:rPr lang="en-US" altLang="ja-JP" dirty="0">
                <a:ea typeface="MS PGothic" pitchFamily="34" charset="-128"/>
              </a:rPr>
              <a:t>N = 6 FV = 2000, CPT I/Y </a:t>
            </a:r>
            <a:r>
              <a:rPr lang="en-US" altLang="ja-JP">
                <a:ea typeface="MS PGothic" pitchFamily="34" charset="-128"/>
              </a:rPr>
              <a:t>= 5.0281</a:t>
            </a:r>
            <a:endParaRPr lang="en-US" altLang="ja-JP" dirty="0">
              <a:ea typeface="MS PGothic" pitchFamily="34" charset="-128"/>
            </a:endParaRPr>
          </a:p>
          <a:p>
            <a:pPr eaLnBrk="1" hangingPunct="1">
              <a:lnSpc>
                <a:spcPct val="90000"/>
              </a:lnSpc>
            </a:pPr>
            <a:endParaRPr lang="en-US" altLang="ja-JP" dirty="0">
              <a:ea typeface="MS PGothic" pitchFamily="34" charset="-128"/>
            </a:endParaRPr>
          </a:p>
          <a:p>
            <a:pPr eaLnBrk="1" hangingPunct="1">
              <a:lnSpc>
                <a:spcPct val="90000"/>
              </a:lnSpc>
            </a:pPr>
            <a:endParaRPr lang="en-US" altLang="ja-JP" dirty="0">
              <a:ea typeface="MS PGothic" pitchFamily="34" charset="-128"/>
            </a:endParaRPr>
          </a:p>
        </p:txBody>
      </p:sp>
      <p:sp>
        <p:nvSpPr>
          <p:cNvPr id="5" name="Footer Placeholder 4"/>
          <p:cNvSpPr>
            <a:spLocks noGrp="1"/>
          </p:cNvSpPr>
          <p:nvPr>
            <p:ph type="ftr" sz="quarter" idx="11"/>
          </p:nvPr>
        </p:nvSpPr>
        <p:spPr/>
        <p:txBody>
          <a:bodyPr/>
          <a:lstStyle/>
          <a:p>
            <a:pPr>
              <a:defRPr/>
            </a:pPr>
            <a:r>
              <a:rPr lang="en-US"/>
              <a:t>©2014 Owens Consulting of Ocean City, LLC</a:t>
            </a:r>
          </a:p>
        </p:txBody>
      </p:sp>
    </p:spTree>
    <p:extLst>
      <p:ext uri="{BB962C8B-B14F-4D97-AF65-F5344CB8AC3E}">
        <p14:creationId xmlns:p14="http://schemas.microsoft.com/office/powerpoint/2010/main" val="264633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3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34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34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734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704850"/>
            <a:ext cx="8229600" cy="895350"/>
          </a:xfrm>
        </p:spPr>
        <p:txBody>
          <a:bodyPr/>
          <a:lstStyle/>
          <a:p>
            <a:r>
              <a:rPr lang="en-US" sz="3600" b="1" dirty="0"/>
              <a:t>Credits</a:t>
            </a:r>
          </a:p>
        </p:txBody>
      </p:sp>
      <p:sp>
        <p:nvSpPr>
          <p:cNvPr id="41987" name="Content Placeholder 2"/>
          <p:cNvSpPr>
            <a:spLocks noGrp="1"/>
          </p:cNvSpPr>
          <p:nvPr>
            <p:ph idx="1"/>
          </p:nvPr>
        </p:nvSpPr>
        <p:spPr>
          <a:xfrm>
            <a:off x="457200" y="1600200"/>
            <a:ext cx="8229600" cy="4465638"/>
          </a:xfrm>
        </p:spPr>
        <p:txBody>
          <a:bodyPr/>
          <a:lstStyle/>
          <a:p>
            <a:r>
              <a:rPr lang="en-US" sz="2400"/>
              <a:t>BA II Plus® is a trademark of Texas Instruments, registered in the U.S. and other countries.</a:t>
            </a:r>
          </a:p>
          <a:p>
            <a:r>
              <a:rPr lang="en-US" sz="2400"/>
              <a:t>© 1970, </a:t>
            </a:r>
            <a:r>
              <a:rPr lang="en-US" sz="2400" i="1"/>
              <a:t>The Theory of Interest</a:t>
            </a:r>
            <a:r>
              <a:rPr lang="en-US" sz="2400"/>
              <a:t>, Stephen G. Kellison, Richard D. Irwin, Inc.  All Rights Reserved. Used under Fair Use.</a:t>
            </a:r>
          </a:p>
          <a:p>
            <a:r>
              <a:rPr lang="en-US" sz="2400"/>
              <a:t>© 2008, Mathematics of Investment and Credit, 4</a:t>
            </a:r>
            <a:r>
              <a:rPr lang="en-US" sz="2400" baseline="30000"/>
              <a:t>th</a:t>
            </a:r>
            <a:r>
              <a:rPr lang="en-US" sz="2400"/>
              <a:t> Edition, Samuel A. Broverman, ACTEX Publications, Inc. All Rights Reserved. Used under Fair Use.</a:t>
            </a:r>
          </a:p>
          <a:p>
            <a:r>
              <a:rPr lang="en-US" sz="2400"/>
              <a:t>© 2007, Mathematical Interest Theory, Daniel and Vaaler, Pearson Education, Inc. All Rights Reserved. Used under Fair Use.</a:t>
            </a:r>
          </a:p>
          <a:p>
            <a:endParaRPr lang="en-US"/>
          </a:p>
          <a:p>
            <a:endParaRPr lang="en-US"/>
          </a:p>
        </p:txBody>
      </p:sp>
      <p:sp>
        <p:nvSpPr>
          <p:cNvPr id="4" name="Slide Number Placeholder 3"/>
          <p:cNvSpPr>
            <a:spLocks noGrp="1"/>
          </p:cNvSpPr>
          <p:nvPr>
            <p:ph type="sldNum" sz="quarter" idx="12"/>
          </p:nvPr>
        </p:nvSpPr>
        <p:spPr/>
        <p:txBody>
          <a:bodyPr/>
          <a:lstStyle/>
          <a:p>
            <a:pPr>
              <a:defRPr/>
            </a:pPr>
            <a:fld id="{A77B9B6C-FD40-491E-BAD3-07EF45E44149}" type="slidenum">
              <a:rPr lang="en-US" smtClean="0"/>
              <a:pPr>
                <a:defRPr/>
              </a:pPr>
              <a:t>31</a:t>
            </a:fld>
            <a:endParaRPr lang="en-US"/>
          </a:p>
        </p:txBody>
      </p:sp>
      <p:sp>
        <p:nvSpPr>
          <p:cNvPr id="5" name="Footer Placeholder 4"/>
          <p:cNvSpPr>
            <a:spLocks noGrp="1"/>
          </p:cNvSpPr>
          <p:nvPr>
            <p:ph type="ftr" sz="quarter" idx="11"/>
          </p:nvPr>
        </p:nvSpPr>
        <p:spPr/>
        <p:txBody>
          <a:bodyPr/>
          <a:lstStyle/>
          <a:p>
            <a:pPr>
              <a:defRPr/>
            </a:pPr>
            <a:r>
              <a:rPr lang="en-US"/>
              <a:t>©2014 Owens Consulting of Ocean City, LLC</a:t>
            </a:r>
          </a:p>
        </p:txBody>
      </p:sp>
    </p:spTree>
    <p:extLst>
      <p:ext uri="{BB962C8B-B14F-4D97-AF65-F5344CB8AC3E}">
        <p14:creationId xmlns:p14="http://schemas.microsoft.com/office/powerpoint/2010/main" val="3325507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800A8-4EB0-43C7-AFB7-5AFCF39BC24C}"/>
              </a:ext>
            </a:extLst>
          </p:cNvPr>
          <p:cNvSpPr>
            <a:spLocks noGrp="1"/>
          </p:cNvSpPr>
          <p:nvPr>
            <p:ph type="title"/>
          </p:nvPr>
        </p:nvSpPr>
        <p:spPr>
          <a:xfrm>
            <a:off x="628650" y="1131094"/>
            <a:ext cx="7886700" cy="550502"/>
          </a:xfrm>
        </p:spPr>
        <p:txBody>
          <a:bodyPr/>
          <a:lstStyle/>
          <a:p>
            <a:pPr algn="ctr"/>
            <a:r>
              <a:rPr lang="en-US" b="1" dirty="0"/>
              <a:t>Callable Bonds</a:t>
            </a:r>
          </a:p>
        </p:txBody>
      </p:sp>
      <p:sp>
        <p:nvSpPr>
          <p:cNvPr id="3" name="Content Placeholder 2">
            <a:extLst>
              <a:ext uri="{FF2B5EF4-FFF2-40B4-BE49-F238E27FC236}">
                <a16:creationId xmlns:a16="http://schemas.microsoft.com/office/drawing/2014/main" id="{62FC5552-DC94-418F-8DD1-65E73D235E30}"/>
              </a:ext>
            </a:extLst>
          </p:cNvPr>
          <p:cNvSpPr>
            <a:spLocks noGrp="1"/>
          </p:cNvSpPr>
          <p:nvPr>
            <p:ph idx="1"/>
          </p:nvPr>
        </p:nvSpPr>
        <p:spPr>
          <a:xfrm>
            <a:off x="628650" y="1840924"/>
            <a:ext cx="7886700" cy="3649049"/>
          </a:xfrm>
        </p:spPr>
        <p:txBody>
          <a:bodyPr>
            <a:normAutofit fontScale="92500" lnSpcReduction="10000"/>
          </a:bodyPr>
          <a:lstStyle/>
          <a:p>
            <a:r>
              <a:rPr lang="en-US" sz="2400" dirty="0"/>
              <a:t>Find the price paid by an investor wishing a                 minimum yield of </a:t>
            </a:r>
            <a:r>
              <a:rPr lang="en-US" sz="2400" dirty="0" err="1"/>
              <a:t>i</a:t>
            </a:r>
            <a:r>
              <a:rPr lang="en-US" sz="2400" baseline="50000" dirty="0"/>
              <a:t>(2) </a:t>
            </a:r>
            <a:r>
              <a:rPr lang="en-US" sz="2400" dirty="0"/>
              <a:t>= .12</a:t>
            </a:r>
          </a:p>
          <a:p>
            <a:r>
              <a:rPr lang="en-US" sz="2400" dirty="0"/>
              <a:t>N = 24, CPT PV = -874,496.42</a:t>
            </a:r>
          </a:p>
          <a:p>
            <a:r>
              <a:rPr lang="en-US" sz="2400" dirty="0"/>
              <a:t>N = 30, CPT PV = -862,351.69</a:t>
            </a:r>
          </a:p>
          <a:p>
            <a:r>
              <a:rPr lang="en-US" sz="2400" dirty="0"/>
              <a:t>For each call date, these prices yield 12%</a:t>
            </a:r>
          </a:p>
          <a:p>
            <a:r>
              <a:rPr lang="en-US" sz="2400" dirty="0"/>
              <a:t>What is pay 874,496.42, and bond not called,                          N = 30, then I/Y = ?</a:t>
            </a:r>
          </a:p>
          <a:p>
            <a:r>
              <a:rPr lang="en-US" sz="2400" dirty="0"/>
              <a:t>I/Y = 5.9023 or yield of 11.80%, not the desired yield</a:t>
            </a:r>
          </a:p>
          <a:p>
            <a:r>
              <a:rPr lang="en-US" sz="2400" dirty="0"/>
              <a:t>Price to pay is 862,351.69 and if called then the yield is </a:t>
            </a:r>
            <a:r>
              <a:rPr lang="en-US" sz="2400"/>
              <a:t>more than 12%</a:t>
            </a:r>
            <a:endParaRPr lang="en-US" sz="2400" dirty="0"/>
          </a:p>
        </p:txBody>
      </p:sp>
    </p:spTree>
    <p:extLst>
      <p:ext uri="{BB962C8B-B14F-4D97-AF65-F5344CB8AC3E}">
        <p14:creationId xmlns:p14="http://schemas.microsoft.com/office/powerpoint/2010/main" val="1055384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441575"/>
          </a:xfrm>
        </p:spPr>
        <p:txBody>
          <a:bodyPr rtlCol="0">
            <a:normAutofit/>
          </a:bodyPr>
          <a:lstStyle/>
          <a:p>
            <a:pPr eaLnBrk="1" fontAlgn="auto" hangingPunct="1">
              <a:spcAft>
                <a:spcPts val="0"/>
              </a:spcAft>
              <a:defRPr/>
            </a:pPr>
            <a:r>
              <a:rPr lang="en-US" dirty="0"/>
              <a:t>Exam FM Module 4:</a:t>
            </a:r>
            <a:br>
              <a:rPr lang="en-US" dirty="0"/>
            </a:br>
            <a:r>
              <a:rPr lang="en-US" dirty="0"/>
              <a:t>Section 4.4</a:t>
            </a:r>
          </a:p>
        </p:txBody>
      </p:sp>
      <p:sp>
        <p:nvSpPr>
          <p:cNvPr id="5123" name="Subtitle 2"/>
          <p:cNvSpPr>
            <a:spLocks noGrp="1"/>
          </p:cNvSpPr>
          <p:nvPr>
            <p:ph type="subTitle" idx="1"/>
          </p:nvPr>
        </p:nvSpPr>
        <p:spPr>
          <a:xfrm>
            <a:off x="1371600" y="4724400"/>
            <a:ext cx="6400800" cy="914400"/>
          </a:xfrm>
        </p:spPr>
        <p:txBody>
          <a:bodyPr/>
          <a:lstStyle/>
          <a:p>
            <a:pPr marR="0" eaLnBrk="1" hangingPunct="1">
              <a:lnSpc>
                <a:spcPct val="60000"/>
              </a:lnSpc>
              <a:buFont typeface="Arial" charset="0"/>
              <a:buNone/>
            </a:pPr>
            <a:r>
              <a:rPr lang="en-US" sz="2400">
                <a:solidFill>
                  <a:srgbClr val="000000"/>
                </a:solidFill>
              </a:rPr>
              <a:t>Instructor: Mr. Richard Owens, FSA, CFA </a:t>
            </a:r>
          </a:p>
          <a:p>
            <a:pPr marR="0" eaLnBrk="1" hangingPunct="1">
              <a:lnSpc>
                <a:spcPct val="60000"/>
              </a:lnSpc>
              <a:buFont typeface="Arial" charset="0"/>
              <a:buNone/>
            </a:pPr>
            <a:r>
              <a:rPr lang="en-US" sz="2400">
                <a:solidFill>
                  <a:srgbClr val="000000"/>
                </a:solidFill>
              </a:rPr>
              <a:t>Instructor, Ball State University</a:t>
            </a:r>
          </a:p>
          <a:p>
            <a:pPr marR="0" eaLnBrk="1" hangingPunct="1">
              <a:lnSpc>
                <a:spcPct val="60000"/>
              </a:lnSpc>
              <a:buFont typeface="Arial" charset="0"/>
              <a:buNone/>
            </a:pPr>
            <a:r>
              <a:rPr lang="en-US" sz="2400">
                <a:solidFill>
                  <a:srgbClr val="000000"/>
                </a:solidFill>
              </a:rPr>
              <a:t>VP &amp; Senior Actuary, MetLife (Retired)</a:t>
            </a:r>
          </a:p>
        </p:txBody>
      </p:sp>
    </p:spTree>
    <p:extLst>
      <p:ext uri="{BB962C8B-B14F-4D97-AF65-F5344CB8AC3E}">
        <p14:creationId xmlns:p14="http://schemas.microsoft.com/office/powerpoint/2010/main" val="2996059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p:txBody>
          <a:bodyPr/>
          <a:lstStyle/>
          <a:p>
            <a:pPr>
              <a:defRPr/>
            </a:pPr>
            <a:fld id="{44EEB8FD-254D-42F6-8EB4-F8711B285128}" type="slidenum">
              <a:rPr lang="en-US" smtClean="0"/>
              <a:pPr>
                <a:defRPr/>
              </a:pPr>
              <a:t>34</a:t>
            </a:fld>
            <a:endParaRPr lang="en-US"/>
          </a:p>
        </p:txBody>
      </p:sp>
      <p:sp>
        <p:nvSpPr>
          <p:cNvPr id="44035" name="Rectangle 2"/>
          <p:cNvSpPr>
            <a:spLocks noGrp="1" noChangeArrowheads="1"/>
          </p:cNvSpPr>
          <p:nvPr>
            <p:ph type="title"/>
          </p:nvPr>
        </p:nvSpPr>
        <p:spPr>
          <a:xfrm>
            <a:off x="457200" y="704850"/>
            <a:ext cx="8229600" cy="895350"/>
          </a:xfrm>
        </p:spPr>
        <p:txBody>
          <a:bodyPr/>
          <a:lstStyle/>
          <a:p>
            <a:pPr eaLnBrk="1" hangingPunct="1"/>
            <a:r>
              <a:rPr lang="en-US" sz="3200" b="1" dirty="0"/>
              <a:t/>
            </a:r>
            <a:br>
              <a:rPr lang="en-US" sz="3200" b="1" dirty="0"/>
            </a:br>
            <a:r>
              <a:rPr lang="en-US" sz="3600" b="1" dirty="0"/>
              <a:t>Valuing a Bond After Its Issue Date</a:t>
            </a:r>
            <a:endParaRPr lang="en-US" sz="3200" b="1" dirty="0"/>
          </a:p>
        </p:txBody>
      </p:sp>
      <p:sp>
        <p:nvSpPr>
          <p:cNvPr id="19460" name="Rectangle 3"/>
          <p:cNvSpPr>
            <a:spLocks noGrp="1" noChangeArrowheads="1"/>
          </p:cNvSpPr>
          <p:nvPr>
            <p:ph type="body" idx="1"/>
          </p:nvPr>
        </p:nvSpPr>
        <p:spPr>
          <a:xfrm>
            <a:off x="457200" y="1600201"/>
            <a:ext cx="8229600" cy="4724400"/>
          </a:xfrm>
        </p:spPr>
        <p:txBody>
          <a:bodyPr/>
          <a:lstStyle/>
          <a:p>
            <a:pPr eaLnBrk="1" hangingPunct="1">
              <a:buFontTx/>
              <a:buNone/>
            </a:pPr>
            <a:r>
              <a:rPr lang="en-US" altLang="ja-JP" dirty="0">
                <a:ea typeface="MS PGothic" pitchFamily="34" charset="-128"/>
              </a:rPr>
              <a:t>Bond Price between Coupon Dates</a:t>
            </a:r>
          </a:p>
          <a:p>
            <a:pPr eaLnBrk="1" hangingPunct="1"/>
            <a:r>
              <a:rPr lang="en-US" altLang="ja-JP" dirty="0">
                <a:ea typeface="MS PGothic" pitchFamily="34" charset="-128"/>
              </a:rPr>
              <a:t>How Do You Think This Works?</a:t>
            </a:r>
          </a:p>
          <a:p>
            <a:pPr lvl="1" eaLnBrk="1" hangingPunct="1"/>
            <a:r>
              <a:rPr lang="en-US" altLang="ja-JP" dirty="0">
                <a:ea typeface="MS PGothic" pitchFamily="34" charset="-128"/>
              </a:rPr>
              <a:t>P = F*</a:t>
            </a:r>
            <a:r>
              <a:rPr lang="en-US" altLang="ja-JP" dirty="0" err="1">
                <a:ea typeface="MS PGothic" pitchFamily="34" charset="-128"/>
              </a:rPr>
              <a:t>v</a:t>
            </a:r>
            <a:r>
              <a:rPr lang="en-US" altLang="ja-JP" baseline="30000" dirty="0" err="1">
                <a:ea typeface="MS PGothic" pitchFamily="34" charset="-128"/>
              </a:rPr>
              <a:t>n</a:t>
            </a:r>
            <a:r>
              <a:rPr lang="en-US" altLang="ja-JP" dirty="0">
                <a:ea typeface="MS PGothic" pitchFamily="34" charset="-128"/>
              </a:rPr>
              <a:t> + F*r*</a:t>
            </a:r>
            <a:r>
              <a:rPr lang="en-US" altLang="ja-JP" dirty="0" err="1">
                <a:ea typeface="MS PGothic" pitchFamily="34" charset="-128"/>
              </a:rPr>
              <a:t>a_angle_n_j</a:t>
            </a:r>
            <a:endParaRPr lang="en-US" altLang="ja-JP" dirty="0">
              <a:ea typeface="MS PGothic" pitchFamily="34" charset="-128"/>
            </a:endParaRPr>
          </a:p>
          <a:p>
            <a:pPr lvl="1" eaLnBrk="1" hangingPunct="1"/>
            <a:r>
              <a:rPr lang="en-US" altLang="ja-JP" dirty="0">
                <a:ea typeface="MS PGothic" pitchFamily="34" charset="-128"/>
              </a:rPr>
              <a:t>What Happens Say a Month After Issue?</a:t>
            </a:r>
          </a:p>
        </p:txBody>
      </p:sp>
      <p:sp>
        <p:nvSpPr>
          <p:cNvPr id="5" name="Footer Placeholder 4"/>
          <p:cNvSpPr>
            <a:spLocks noGrp="1"/>
          </p:cNvSpPr>
          <p:nvPr>
            <p:ph type="ftr" sz="quarter" idx="11"/>
          </p:nvPr>
        </p:nvSpPr>
        <p:spPr/>
        <p:txBody>
          <a:bodyPr/>
          <a:lstStyle/>
          <a:p>
            <a:pPr>
              <a:defRPr/>
            </a:pPr>
            <a:r>
              <a:rPr lang="en-US"/>
              <a:t>©2014 Owens Consulting of Ocean City, LLC</a:t>
            </a:r>
          </a:p>
        </p:txBody>
      </p:sp>
    </p:spTree>
    <p:extLst>
      <p:ext uri="{BB962C8B-B14F-4D97-AF65-F5344CB8AC3E}">
        <p14:creationId xmlns:p14="http://schemas.microsoft.com/office/powerpoint/2010/main" val="262786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p:txBody>
          <a:bodyPr/>
          <a:lstStyle/>
          <a:p>
            <a:pPr>
              <a:defRPr/>
            </a:pPr>
            <a:fld id="{F1F972E2-B009-4A9D-8BD4-3C10B3DECFB6}" type="slidenum">
              <a:rPr lang="en-US" smtClean="0"/>
              <a:pPr>
                <a:defRPr/>
              </a:pPr>
              <a:t>35</a:t>
            </a:fld>
            <a:endParaRPr lang="en-US"/>
          </a:p>
        </p:txBody>
      </p:sp>
      <p:sp>
        <p:nvSpPr>
          <p:cNvPr id="45059" name="Rectangle 2"/>
          <p:cNvSpPr>
            <a:spLocks noGrp="1" noChangeArrowheads="1"/>
          </p:cNvSpPr>
          <p:nvPr>
            <p:ph type="title"/>
          </p:nvPr>
        </p:nvSpPr>
        <p:spPr>
          <a:xfrm>
            <a:off x="457200" y="704850"/>
            <a:ext cx="8229600" cy="895350"/>
          </a:xfrm>
        </p:spPr>
        <p:txBody>
          <a:bodyPr/>
          <a:lstStyle/>
          <a:p>
            <a:pPr eaLnBrk="1" hangingPunct="1"/>
            <a:r>
              <a:rPr lang="en-US" sz="3200" b="1" dirty="0"/>
              <a:t/>
            </a:r>
            <a:br>
              <a:rPr lang="en-US" sz="3200" b="1" dirty="0"/>
            </a:br>
            <a:r>
              <a:rPr lang="en-US" sz="3600" b="1" dirty="0"/>
              <a:t>Valuing a Bond After Its Issue Date</a:t>
            </a:r>
          </a:p>
        </p:txBody>
      </p:sp>
      <p:sp>
        <p:nvSpPr>
          <p:cNvPr id="19460" name="Rectangle 3"/>
          <p:cNvSpPr>
            <a:spLocks noGrp="1" noChangeArrowheads="1"/>
          </p:cNvSpPr>
          <p:nvPr>
            <p:ph type="body" idx="1"/>
          </p:nvPr>
        </p:nvSpPr>
        <p:spPr>
          <a:xfrm>
            <a:off x="457200" y="1600201"/>
            <a:ext cx="8229600" cy="4724400"/>
          </a:xfrm>
        </p:spPr>
        <p:txBody>
          <a:bodyPr/>
          <a:lstStyle/>
          <a:p>
            <a:pPr eaLnBrk="1" hangingPunct="1">
              <a:buFontTx/>
              <a:buNone/>
            </a:pPr>
            <a:r>
              <a:rPr lang="en-US" altLang="ja-JP" b="1" dirty="0">
                <a:ea typeface="MS PGothic" pitchFamily="34" charset="-128"/>
              </a:rPr>
              <a:t>Bond Price between Coupon Dates</a:t>
            </a:r>
            <a:endParaRPr lang="en-US" altLang="ja-JP" dirty="0">
              <a:ea typeface="MS PGothic" pitchFamily="34" charset="-128"/>
            </a:endParaRPr>
          </a:p>
          <a:p>
            <a:pPr eaLnBrk="1" hangingPunct="1">
              <a:buFontTx/>
              <a:buNone/>
            </a:pPr>
            <a:r>
              <a:rPr lang="en-US" dirty="0"/>
              <a:t>At sale, new owner will be paid the next full coupon.</a:t>
            </a:r>
          </a:p>
          <a:p>
            <a:pPr eaLnBrk="1" hangingPunct="1">
              <a:buFontTx/>
              <a:buNone/>
            </a:pPr>
            <a:r>
              <a:rPr lang="en-US" dirty="0"/>
              <a:t>Does That Seem Right?</a:t>
            </a:r>
          </a:p>
          <a:p>
            <a:pPr eaLnBrk="1" hangingPunct="1">
              <a:buFontTx/>
              <a:buNone/>
            </a:pPr>
            <a:r>
              <a:rPr lang="en-US" dirty="0"/>
              <a:t>Allocation of Coupon between prior owner and new owner.</a:t>
            </a:r>
          </a:p>
          <a:p>
            <a:pPr eaLnBrk="1" hangingPunct="1">
              <a:buFontTx/>
              <a:buNone/>
            </a:pPr>
            <a:r>
              <a:rPr lang="en-US" dirty="0"/>
              <a:t>Allocation: straight-line by time</a:t>
            </a:r>
          </a:p>
          <a:p>
            <a:pPr eaLnBrk="1" hangingPunct="1">
              <a:buFontTx/>
              <a:buNone/>
            </a:pPr>
            <a:r>
              <a:rPr lang="en-US" dirty="0"/>
              <a:t>Called:  </a:t>
            </a:r>
            <a:r>
              <a:rPr lang="en-US" u="sng" dirty="0"/>
              <a:t>Accrued Interest </a:t>
            </a:r>
            <a:r>
              <a:rPr lang="en-US" dirty="0"/>
              <a:t>or Accrued Coupon</a:t>
            </a:r>
          </a:p>
        </p:txBody>
      </p:sp>
      <p:sp>
        <p:nvSpPr>
          <p:cNvPr id="5" name="Footer Placeholder 4"/>
          <p:cNvSpPr>
            <a:spLocks noGrp="1"/>
          </p:cNvSpPr>
          <p:nvPr>
            <p:ph type="ftr" sz="quarter" idx="11"/>
          </p:nvPr>
        </p:nvSpPr>
        <p:spPr/>
        <p:txBody>
          <a:bodyPr/>
          <a:lstStyle/>
          <a:p>
            <a:pPr>
              <a:defRPr/>
            </a:pPr>
            <a:r>
              <a:rPr lang="en-US"/>
              <a:t>©2014 Owens Consulting of Ocean City, LLC</a:t>
            </a:r>
          </a:p>
        </p:txBody>
      </p:sp>
    </p:spTree>
    <p:extLst>
      <p:ext uri="{BB962C8B-B14F-4D97-AF65-F5344CB8AC3E}">
        <p14:creationId xmlns:p14="http://schemas.microsoft.com/office/powerpoint/2010/main" val="106545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6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p:txBody>
          <a:bodyPr/>
          <a:lstStyle/>
          <a:p>
            <a:pPr>
              <a:defRPr/>
            </a:pPr>
            <a:fld id="{20F071A7-7B8B-4204-807E-60FCE2643B66}" type="slidenum">
              <a:rPr lang="en-US" smtClean="0"/>
              <a:pPr>
                <a:defRPr/>
              </a:pPr>
              <a:t>36</a:t>
            </a:fld>
            <a:endParaRPr lang="en-US"/>
          </a:p>
        </p:txBody>
      </p:sp>
      <p:sp>
        <p:nvSpPr>
          <p:cNvPr id="46083" name="Rectangle 2"/>
          <p:cNvSpPr>
            <a:spLocks noGrp="1" noChangeArrowheads="1"/>
          </p:cNvSpPr>
          <p:nvPr>
            <p:ph type="title"/>
          </p:nvPr>
        </p:nvSpPr>
        <p:spPr>
          <a:xfrm>
            <a:off x="457200" y="704850"/>
            <a:ext cx="8229600" cy="895350"/>
          </a:xfrm>
        </p:spPr>
        <p:txBody>
          <a:bodyPr/>
          <a:lstStyle/>
          <a:p>
            <a:pPr eaLnBrk="1" hangingPunct="1"/>
            <a:r>
              <a:rPr lang="en-US" altLang="ja-JP" sz="3200" b="1" dirty="0"/>
              <a:t/>
            </a:r>
            <a:br>
              <a:rPr lang="en-US" altLang="ja-JP" sz="3200" b="1" dirty="0"/>
            </a:br>
            <a:r>
              <a:rPr lang="en-US" sz="3600" b="1" dirty="0"/>
              <a:t>Valuing a Bond After Its Issue Date</a:t>
            </a:r>
          </a:p>
        </p:txBody>
      </p:sp>
      <p:sp>
        <p:nvSpPr>
          <p:cNvPr id="46084" name="Rectangle 3"/>
          <p:cNvSpPr>
            <a:spLocks noGrp="1" noChangeArrowheads="1"/>
          </p:cNvSpPr>
          <p:nvPr>
            <p:ph type="body" idx="1"/>
          </p:nvPr>
        </p:nvSpPr>
        <p:spPr>
          <a:xfrm>
            <a:off x="457200" y="1600201"/>
            <a:ext cx="8229600" cy="4724400"/>
          </a:xfrm>
        </p:spPr>
        <p:txBody>
          <a:bodyPr/>
          <a:lstStyle/>
          <a:p>
            <a:pPr eaLnBrk="1" hangingPunct="1">
              <a:buFontTx/>
              <a:buNone/>
            </a:pPr>
            <a:r>
              <a:rPr lang="en-US" altLang="ja-JP" b="1" dirty="0">
                <a:ea typeface="MS PGothic" pitchFamily="34" charset="-128"/>
              </a:rPr>
              <a:t>Bond Price between Coupon Dates</a:t>
            </a:r>
          </a:p>
          <a:p>
            <a:pPr eaLnBrk="1" hangingPunct="1">
              <a:buFontTx/>
              <a:buNone/>
            </a:pPr>
            <a:r>
              <a:rPr lang="en-US" altLang="ja-JP" dirty="0">
                <a:ea typeface="MS PGothic" pitchFamily="34" charset="-128"/>
              </a:rPr>
              <a:t>Accrued Interest Example:</a:t>
            </a:r>
          </a:p>
          <a:p>
            <a:pPr lvl="1" eaLnBrk="1" hangingPunct="1">
              <a:buFontTx/>
              <a:buNone/>
            </a:pPr>
            <a:r>
              <a:rPr lang="en-US" altLang="ja-JP" dirty="0">
                <a:ea typeface="MS PGothic" pitchFamily="34" charset="-128"/>
              </a:rPr>
              <a:t>Coupon Dates: 			May 1 and Nov 1</a:t>
            </a:r>
          </a:p>
          <a:p>
            <a:pPr lvl="1" eaLnBrk="1" hangingPunct="1">
              <a:buFontTx/>
              <a:buNone/>
            </a:pPr>
            <a:r>
              <a:rPr lang="en-US" altLang="ja-JP" dirty="0">
                <a:ea typeface="MS PGothic" pitchFamily="34" charset="-128"/>
              </a:rPr>
              <a:t>Coupon Amount: 		$100</a:t>
            </a:r>
          </a:p>
          <a:p>
            <a:pPr lvl="1" eaLnBrk="1" hangingPunct="1">
              <a:buFontTx/>
              <a:buNone/>
            </a:pPr>
            <a:r>
              <a:rPr lang="en-US" altLang="ja-JP" dirty="0">
                <a:ea typeface="MS PGothic" pitchFamily="34" charset="-128"/>
              </a:rPr>
              <a:t>Valuation Date: 			August 15</a:t>
            </a:r>
          </a:p>
          <a:p>
            <a:pPr lvl="1" eaLnBrk="1" hangingPunct="1">
              <a:buFontTx/>
              <a:buNone/>
            </a:pPr>
            <a:r>
              <a:rPr lang="en-US" altLang="ja-JP" dirty="0">
                <a:ea typeface="MS PGothic" pitchFamily="34" charset="-128"/>
              </a:rPr>
              <a:t>Total Days in Coupon Period: 	184</a:t>
            </a:r>
          </a:p>
          <a:p>
            <a:pPr lvl="1" eaLnBrk="1" hangingPunct="1">
              <a:buFontTx/>
              <a:buNone/>
            </a:pPr>
            <a:r>
              <a:rPr lang="en-US" altLang="ja-JP" dirty="0">
                <a:ea typeface="MS PGothic" pitchFamily="34" charset="-128"/>
              </a:rPr>
              <a:t>Days from Last Coupon:		106</a:t>
            </a:r>
          </a:p>
          <a:p>
            <a:pPr lvl="1" eaLnBrk="1" hangingPunct="1">
              <a:buFontTx/>
              <a:buNone/>
            </a:pPr>
            <a:r>
              <a:rPr lang="en-US" altLang="ja-JP" dirty="0">
                <a:ea typeface="MS PGothic" pitchFamily="34" charset="-128"/>
              </a:rPr>
              <a:t>Accrued Interest: 		= $100 *(106/184)</a:t>
            </a:r>
          </a:p>
          <a:p>
            <a:pPr lvl="1" eaLnBrk="1" hangingPunct="1">
              <a:buFontTx/>
              <a:buNone/>
            </a:pPr>
            <a:r>
              <a:rPr lang="en-US" altLang="ja-JP" dirty="0">
                <a:ea typeface="MS PGothic" pitchFamily="34" charset="-128"/>
              </a:rPr>
              <a:t>						= $57.61</a:t>
            </a:r>
          </a:p>
        </p:txBody>
      </p:sp>
      <p:sp>
        <p:nvSpPr>
          <p:cNvPr id="5" name="Footer Placeholder 4"/>
          <p:cNvSpPr>
            <a:spLocks noGrp="1"/>
          </p:cNvSpPr>
          <p:nvPr>
            <p:ph type="ftr" sz="quarter" idx="11"/>
          </p:nvPr>
        </p:nvSpPr>
        <p:spPr/>
        <p:txBody>
          <a:bodyPr/>
          <a:lstStyle/>
          <a:p>
            <a:pPr>
              <a:defRPr/>
            </a:pPr>
            <a:r>
              <a:rPr lang="en-US"/>
              <a:t>©2014 Owens Consulting of Ocean City, LLC</a:t>
            </a:r>
          </a:p>
        </p:txBody>
      </p:sp>
    </p:spTree>
    <p:extLst>
      <p:ext uri="{BB962C8B-B14F-4D97-AF65-F5344CB8AC3E}">
        <p14:creationId xmlns:p14="http://schemas.microsoft.com/office/powerpoint/2010/main" val="3832053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p:txBody>
          <a:bodyPr/>
          <a:lstStyle/>
          <a:p>
            <a:pPr>
              <a:defRPr/>
            </a:pPr>
            <a:fld id="{2EC50FC3-26AA-415A-BC7A-51CD0757ADD3}" type="slidenum">
              <a:rPr lang="en-US" smtClean="0"/>
              <a:pPr>
                <a:defRPr/>
              </a:pPr>
              <a:t>37</a:t>
            </a:fld>
            <a:endParaRPr lang="en-US"/>
          </a:p>
        </p:txBody>
      </p:sp>
      <p:sp>
        <p:nvSpPr>
          <p:cNvPr id="47107" name="Rectangle 2"/>
          <p:cNvSpPr>
            <a:spLocks noGrp="1" noChangeArrowheads="1"/>
          </p:cNvSpPr>
          <p:nvPr>
            <p:ph type="title"/>
          </p:nvPr>
        </p:nvSpPr>
        <p:spPr>
          <a:xfrm>
            <a:off x="457200" y="704850"/>
            <a:ext cx="8229600" cy="895350"/>
          </a:xfrm>
        </p:spPr>
        <p:txBody>
          <a:bodyPr/>
          <a:lstStyle/>
          <a:p>
            <a:pPr eaLnBrk="1" hangingPunct="1"/>
            <a:r>
              <a:rPr lang="en-US" altLang="ja-JP" sz="3200" b="1" dirty="0"/>
              <a:t/>
            </a:r>
            <a:br>
              <a:rPr lang="en-US" altLang="ja-JP" sz="3200" b="1" dirty="0"/>
            </a:br>
            <a:r>
              <a:rPr lang="en-US" sz="3600" b="1" dirty="0"/>
              <a:t>Valuing a Bond After Its Issue Date</a:t>
            </a:r>
          </a:p>
        </p:txBody>
      </p:sp>
      <p:sp>
        <p:nvSpPr>
          <p:cNvPr id="21508" name="Rectangle 3"/>
          <p:cNvSpPr>
            <a:spLocks noGrp="1" noChangeArrowheads="1"/>
          </p:cNvSpPr>
          <p:nvPr>
            <p:ph type="body" idx="1"/>
          </p:nvPr>
        </p:nvSpPr>
        <p:spPr>
          <a:xfrm>
            <a:off x="457200" y="1600201"/>
            <a:ext cx="8229600" cy="4724400"/>
          </a:xfrm>
        </p:spPr>
        <p:txBody>
          <a:bodyPr/>
          <a:lstStyle/>
          <a:p>
            <a:pPr eaLnBrk="1" hangingPunct="1">
              <a:lnSpc>
                <a:spcPct val="90000"/>
              </a:lnSpc>
              <a:buFontTx/>
              <a:buNone/>
            </a:pPr>
            <a:r>
              <a:rPr lang="en-US" altLang="ja-JP" sz="2400" b="1" dirty="0">
                <a:ea typeface="MS PGothic" pitchFamily="34" charset="-128"/>
              </a:rPr>
              <a:t>Bond Price between Coupon Dates</a:t>
            </a:r>
            <a:endParaRPr lang="en-US" altLang="ja-JP" sz="2400" dirty="0">
              <a:ea typeface="MS PGothic" pitchFamily="34" charset="-128"/>
            </a:endParaRPr>
          </a:p>
          <a:p>
            <a:pPr eaLnBrk="1" hangingPunct="1">
              <a:lnSpc>
                <a:spcPct val="90000"/>
              </a:lnSpc>
              <a:buFontTx/>
              <a:buNone/>
            </a:pPr>
            <a:r>
              <a:rPr lang="en-US" altLang="ja-JP" sz="2400" dirty="0">
                <a:ea typeface="MS PGothic" pitchFamily="34" charset="-128"/>
              </a:rPr>
              <a:t>What Do You Think the Formula Should Be?</a:t>
            </a:r>
          </a:p>
          <a:p>
            <a:pPr eaLnBrk="1" hangingPunct="1">
              <a:lnSpc>
                <a:spcPct val="90000"/>
              </a:lnSpc>
              <a:buFontTx/>
              <a:buNone/>
            </a:pPr>
            <a:r>
              <a:rPr lang="en-US" altLang="ja-JP" sz="2400" dirty="0">
                <a:ea typeface="MS PGothic" pitchFamily="34" charset="-128"/>
              </a:rPr>
              <a:t>P</a:t>
            </a:r>
            <a:r>
              <a:rPr lang="en-US" altLang="ja-JP" sz="2400" baseline="-25000" dirty="0">
                <a:ea typeface="MS PGothic" pitchFamily="34" charset="-128"/>
              </a:rPr>
              <a:t>t </a:t>
            </a:r>
            <a:r>
              <a:rPr lang="en-US" altLang="ja-JP" sz="2400" dirty="0">
                <a:ea typeface="MS PGothic" pitchFamily="34" charset="-128"/>
              </a:rPr>
              <a:t>= P</a:t>
            </a:r>
            <a:r>
              <a:rPr lang="en-US" altLang="ja-JP" sz="2400" baseline="-25000" dirty="0">
                <a:ea typeface="MS PGothic" pitchFamily="34" charset="-128"/>
              </a:rPr>
              <a:t>0 </a:t>
            </a:r>
            <a:r>
              <a:rPr lang="en-US" altLang="ja-JP" sz="2400" dirty="0">
                <a:ea typeface="MS PGothic" pitchFamily="34" charset="-128"/>
              </a:rPr>
              <a:t>* (1+j)</a:t>
            </a:r>
            <a:r>
              <a:rPr lang="en-US" altLang="ja-JP" sz="2400" baseline="30000" dirty="0">
                <a:ea typeface="MS PGothic" pitchFamily="34" charset="-128"/>
              </a:rPr>
              <a:t>t</a:t>
            </a:r>
          </a:p>
          <a:p>
            <a:pPr eaLnBrk="1" hangingPunct="1">
              <a:lnSpc>
                <a:spcPct val="90000"/>
              </a:lnSpc>
              <a:buFontTx/>
              <a:buNone/>
            </a:pPr>
            <a:r>
              <a:rPr lang="en-US" altLang="ja-JP" sz="2400" dirty="0">
                <a:ea typeface="MS PGothic" pitchFamily="34" charset="-128"/>
              </a:rPr>
              <a:t> is the price including accrued coupon (interest) at fraction t into the coupon period, where  P</a:t>
            </a:r>
            <a:r>
              <a:rPr lang="en-US" altLang="ja-JP" sz="2400" baseline="-25000" dirty="0">
                <a:ea typeface="MS PGothic" pitchFamily="34" charset="-128"/>
              </a:rPr>
              <a:t>0 </a:t>
            </a:r>
            <a:r>
              <a:rPr lang="en-US" altLang="ja-JP" sz="2400" dirty="0">
                <a:ea typeface="MS PGothic" pitchFamily="34" charset="-128"/>
              </a:rPr>
              <a:t>is the price just after the last coupon.  </a:t>
            </a:r>
          </a:p>
          <a:p>
            <a:pPr eaLnBrk="1" hangingPunct="1">
              <a:lnSpc>
                <a:spcPct val="90000"/>
              </a:lnSpc>
              <a:buFontTx/>
              <a:buNone/>
            </a:pPr>
            <a:r>
              <a:rPr lang="en-US" altLang="ja-JP" sz="2400" dirty="0">
                <a:ea typeface="MS PGothic" pitchFamily="34" charset="-128"/>
              </a:rPr>
              <a:t>The market price is </a:t>
            </a:r>
          </a:p>
          <a:p>
            <a:pPr lvl="1" eaLnBrk="1" hangingPunct="1">
              <a:lnSpc>
                <a:spcPct val="90000"/>
              </a:lnSpc>
              <a:buFontTx/>
              <a:buNone/>
            </a:pPr>
            <a:r>
              <a:rPr lang="en-US" altLang="ja-JP" sz="2200" dirty="0">
                <a:ea typeface="MS PGothic" pitchFamily="34" charset="-128"/>
              </a:rPr>
              <a:t>P</a:t>
            </a:r>
            <a:r>
              <a:rPr lang="en-US" altLang="ja-JP" sz="2200" baseline="-25000" dirty="0">
                <a:ea typeface="MS PGothic" pitchFamily="34" charset="-128"/>
              </a:rPr>
              <a:t>0 </a:t>
            </a:r>
            <a:r>
              <a:rPr lang="en-US" altLang="ja-JP" sz="2200" dirty="0">
                <a:ea typeface="MS PGothic" pitchFamily="34" charset="-128"/>
              </a:rPr>
              <a:t>* (1+j)</a:t>
            </a:r>
            <a:r>
              <a:rPr lang="en-US" altLang="ja-JP" sz="2200" baseline="30000" dirty="0">
                <a:ea typeface="MS PGothic" pitchFamily="34" charset="-128"/>
              </a:rPr>
              <a:t>t</a:t>
            </a:r>
            <a:r>
              <a:rPr lang="en-US" altLang="ja-JP" sz="2200" dirty="0">
                <a:ea typeface="MS PGothic" pitchFamily="34" charset="-128"/>
              </a:rPr>
              <a:t> – </a:t>
            </a:r>
            <a:r>
              <a:rPr lang="en-US" altLang="ja-JP" sz="2200" dirty="0" err="1">
                <a:ea typeface="MS PGothic" pitchFamily="34" charset="-128"/>
              </a:rPr>
              <a:t>Frt</a:t>
            </a:r>
            <a:r>
              <a:rPr lang="en-US" altLang="ja-JP" sz="2200" dirty="0">
                <a:ea typeface="MS PGothic" pitchFamily="34" charset="-128"/>
              </a:rPr>
              <a:t> </a:t>
            </a:r>
          </a:p>
          <a:p>
            <a:pPr lvl="1" eaLnBrk="1" hangingPunct="1">
              <a:lnSpc>
                <a:spcPct val="90000"/>
              </a:lnSpc>
            </a:pPr>
            <a:r>
              <a:rPr lang="en-US" altLang="ja-JP" sz="2000" dirty="0">
                <a:ea typeface="MS PGothic" pitchFamily="34" charset="-128"/>
              </a:rPr>
              <a:t>(the purchase price minus accrued coupon).</a:t>
            </a:r>
          </a:p>
          <a:p>
            <a:pPr eaLnBrk="1" hangingPunct="1">
              <a:lnSpc>
                <a:spcPct val="90000"/>
              </a:lnSpc>
              <a:buFontTx/>
              <a:buNone/>
            </a:pPr>
            <a:endParaRPr lang="en-US" altLang="ja-JP" sz="1800" dirty="0">
              <a:ea typeface="MS PGothic" pitchFamily="34" charset="-128"/>
            </a:endParaRPr>
          </a:p>
          <a:p>
            <a:pPr eaLnBrk="1" hangingPunct="1">
              <a:lnSpc>
                <a:spcPct val="90000"/>
              </a:lnSpc>
              <a:buFontTx/>
              <a:buNone/>
            </a:pPr>
            <a:r>
              <a:rPr lang="en-US" altLang="ja-JP" sz="2400" dirty="0">
                <a:ea typeface="MS PGothic" pitchFamily="34" charset="-128"/>
              </a:rPr>
              <a:t>t = (number of days since last coupon paid) / (number of days in the coupon period) </a:t>
            </a:r>
            <a:endParaRPr lang="en-US" sz="2400" dirty="0"/>
          </a:p>
        </p:txBody>
      </p:sp>
      <p:sp>
        <p:nvSpPr>
          <p:cNvPr id="5" name="Footer Placeholder 4"/>
          <p:cNvSpPr>
            <a:spLocks noGrp="1"/>
          </p:cNvSpPr>
          <p:nvPr>
            <p:ph type="ftr" sz="quarter" idx="11"/>
          </p:nvPr>
        </p:nvSpPr>
        <p:spPr/>
        <p:txBody>
          <a:bodyPr/>
          <a:lstStyle/>
          <a:p>
            <a:pPr>
              <a:defRPr/>
            </a:pPr>
            <a:r>
              <a:rPr lang="en-US"/>
              <a:t>©2014 Owens Consulting of Ocean City, LLC</a:t>
            </a:r>
          </a:p>
        </p:txBody>
      </p:sp>
    </p:spTree>
    <p:extLst>
      <p:ext uri="{BB962C8B-B14F-4D97-AF65-F5344CB8AC3E}">
        <p14:creationId xmlns:p14="http://schemas.microsoft.com/office/powerpoint/2010/main" val="101067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0"/>
                                  </p:iterate>
                                  <p:childTnLst>
                                    <p:set>
                                      <p:cBhvr>
                                        <p:cTn id="6" dur="1" fill="hold">
                                          <p:stCondLst>
                                            <p:cond delay="0"/>
                                          </p:stCondLst>
                                        </p:cTn>
                                        <p:tgtEl>
                                          <p:spTgt spid="2150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iterate type="lt">
                                    <p:tmAbs val="0"/>
                                  </p:iterate>
                                  <p:childTnLst>
                                    <p:set>
                                      <p:cBhvr>
                                        <p:cTn id="18" dur="1" fill="hold">
                                          <p:stCondLst>
                                            <p:cond delay="0"/>
                                          </p:stCondLst>
                                        </p:cTn>
                                        <p:tgtEl>
                                          <p:spTgt spid="2150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508">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508">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nodeType="clickEffect">
                                  <p:stCondLst>
                                    <p:cond delay="0"/>
                                  </p:stCondLst>
                                  <p:iterate type="lt">
                                    <p:tmPct val="50000"/>
                                  </p:iterate>
                                  <p:childTnLst>
                                    <p:set>
                                      <p:cBhvr>
                                        <p:cTn id="28" dur="1" fill="hold">
                                          <p:stCondLst>
                                            <p:cond delay="0"/>
                                          </p:stCondLst>
                                        </p:cTn>
                                        <p:tgtEl>
                                          <p:spTgt spid="21508">
                                            <p:txEl>
                                              <p:pRg st="2" end="2"/>
                                            </p:txEl>
                                          </p:spTgt>
                                        </p:tgtEl>
                                        <p:attrNameLst>
                                          <p:attrName>style.visibility</p:attrName>
                                        </p:attrNameLst>
                                      </p:cBhvr>
                                      <p:to>
                                        <p:strVal val="visible"/>
                                      </p:to>
                                    </p:set>
                                    <p:anim calcmode="discrete" valueType="clr">
                                      <p:cBhvr override="childStyle">
                                        <p:cTn id="29" dur="1000"/>
                                        <p:tgtEl>
                                          <p:spTgt spid="2150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1000"/>
                                        <p:tgtEl>
                                          <p:spTgt spid="21508">
                                            <p:txEl>
                                              <p:pRg st="2" end="2"/>
                                            </p:txEl>
                                          </p:spTgt>
                                        </p:tgtEl>
                                        <p:attrNameLst>
                                          <p:attrName>fillcolor</p:attrName>
                                        </p:attrNameLst>
                                      </p:cBhvr>
                                      <p:tavLst>
                                        <p:tav tm="0">
                                          <p:val>
                                            <p:clrVal>
                                              <a:schemeClr val="accent2"/>
                                            </p:clrVal>
                                          </p:val>
                                        </p:tav>
                                        <p:tav tm="50000">
                                          <p:val>
                                            <p:clrVal>
                                              <a:schemeClr val="hlink"/>
                                            </p:clrVal>
                                          </p:val>
                                        </p:tav>
                                      </p:tavLst>
                                    </p:anim>
                                    <p:set>
                                      <p:cBhvr>
                                        <p:cTn id="31" dur="1000"/>
                                        <p:tgtEl>
                                          <p:spTgt spid="21508">
                                            <p:txEl>
                                              <p:pRg st="2" end="2"/>
                                            </p:txEl>
                                          </p:spTgt>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27" presetClass="entr" presetSubtype="0" fill="hold" nodeType="clickEffect">
                                  <p:stCondLst>
                                    <p:cond delay="0"/>
                                  </p:stCondLst>
                                  <p:iterate type="lt">
                                    <p:tmPct val="50000"/>
                                  </p:iterate>
                                  <p:childTnLst>
                                    <p:set>
                                      <p:cBhvr>
                                        <p:cTn id="35" dur="1" fill="hold">
                                          <p:stCondLst>
                                            <p:cond delay="0"/>
                                          </p:stCondLst>
                                        </p:cTn>
                                        <p:tgtEl>
                                          <p:spTgt spid="21508">
                                            <p:txEl>
                                              <p:pRg st="5" end="5"/>
                                            </p:txEl>
                                          </p:spTgt>
                                        </p:tgtEl>
                                        <p:attrNameLst>
                                          <p:attrName>style.visibility</p:attrName>
                                        </p:attrNameLst>
                                      </p:cBhvr>
                                      <p:to>
                                        <p:strVal val="visible"/>
                                      </p:to>
                                    </p:set>
                                    <p:anim calcmode="discrete" valueType="clr">
                                      <p:cBhvr override="childStyle">
                                        <p:cTn id="36" dur="1000"/>
                                        <p:tgtEl>
                                          <p:spTgt spid="21508">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1000"/>
                                        <p:tgtEl>
                                          <p:spTgt spid="21508">
                                            <p:txEl>
                                              <p:pRg st="5" end="5"/>
                                            </p:txEl>
                                          </p:spTgt>
                                        </p:tgtEl>
                                        <p:attrNameLst>
                                          <p:attrName>fillcolor</p:attrName>
                                        </p:attrNameLst>
                                      </p:cBhvr>
                                      <p:tavLst>
                                        <p:tav tm="0">
                                          <p:val>
                                            <p:clrVal>
                                              <a:schemeClr val="accent2"/>
                                            </p:clrVal>
                                          </p:val>
                                        </p:tav>
                                        <p:tav tm="50000">
                                          <p:val>
                                            <p:clrVal>
                                              <a:schemeClr val="hlink"/>
                                            </p:clrVal>
                                          </p:val>
                                        </p:tav>
                                      </p:tavLst>
                                    </p:anim>
                                    <p:set>
                                      <p:cBhvr>
                                        <p:cTn id="38" dur="1000"/>
                                        <p:tgtEl>
                                          <p:spTgt spid="21508">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p:txBody>
          <a:bodyPr/>
          <a:lstStyle/>
          <a:p>
            <a:pPr>
              <a:defRPr/>
            </a:pPr>
            <a:fld id="{B4E3E374-1267-4C61-9E43-EFC6E88A1FF5}" type="slidenum">
              <a:rPr lang="en-US" smtClean="0"/>
              <a:pPr>
                <a:defRPr/>
              </a:pPr>
              <a:t>38</a:t>
            </a:fld>
            <a:endParaRPr lang="en-US"/>
          </a:p>
        </p:txBody>
      </p:sp>
      <p:sp>
        <p:nvSpPr>
          <p:cNvPr id="48131" name="Rectangle 2"/>
          <p:cNvSpPr>
            <a:spLocks noGrp="1" noChangeArrowheads="1"/>
          </p:cNvSpPr>
          <p:nvPr>
            <p:ph type="title"/>
          </p:nvPr>
        </p:nvSpPr>
        <p:spPr>
          <a:xfrm>
            <a:off x="457200" y="704850"/>
            <a:ext cx="8229600" cy="895350"/>
          </a:xfrm>
        </p:spPr>
        <p:txBody>
          <a:bodyPr/>
          <a:lstStyle/>
          <a:p>
            <a:pPr eaLnBrk="1" hangingPunct="1"/>
            <a:r>
              <a:rPr lang="en-US" altLang="ja-JP" sz="3200" b="1" dirty="0"/>
              <a:t/>
            </a:r>
            <a:br>
              <a:rPr lang="en-US" altLang="ja-JP" sz="3200" b="1" dirty="0"/>
            </a:br>
            <a:r>
              <a:rPr lang="en-US" sz="3600" b="1" dirty="0"/>
              <a:t>Valuing a Bond After Its Issue Date</a:t>
            </a:r>
          </a:p>
        </p:txBody>
      </p:sp>
      <p:sp>
        <p:nvSpPr>
          <p:cNvPr id="48132" name="Rectangle 3"/>
          <p:cNvSpPr>
            <a:spLocks noGrp="1" noChangeArrowheads="1"/>
          </p:cNvSpPr>
          <p:nvPr>
            <p:ph type="body" idx="1"/>
          </p:nvPr>
        </p:nvSpPr>
        <p:spPr>
          <a:xfrm>
            <a:off x="457200" y="1600201"/>
            <a:ext cx="8229600" cy="4724400"/>
          </a:xfrm>
        </p:spPr>
        <p:txBody>
          <a:bodyPr/>
          <a:lstStyle/>
          <a:p>
            <a:pPr eaLnBrk="1" hangingPunct="1">
              <a:buFontTx/>
              <a:buNone/>
            </a:pPr>
            <a:r>
              <a:rPr lang="en-US" altLang="ja-JP" b="1" dirty="0">
                <a:ea typeface="MS PGothic" pitchFamily="34" charset="-128"/>
              </a:rPr>
              <a:t>Bond Price between Coupon Dates</a:t>
            </a:r>
            <a:endParaRPr lang="en-US" altLang="ja-JP" dirty="0">
              <a:ea typeface="MS PGothic" pitchFamily="34" charset="-128"/>
            </a:endParaRPr>
          </a:p>
          <a:p>
            <a:pPr eaLnBrk="1" hangingPunct="1">
              <a:buFontTx/>
              <a:buNone/>
            </a:pPr>
            <a:r>
              <a:rPr lang="en-US" altLang="ja-JP" dirty="0">
                <a:ea typeface="MS PGothic" pitchFamily="34" charset="-128"/>
              </a:rPr>
              <a:t>0		            t		          ….   1</a:t>
            </a:r>
          </a:p>
          <a:p>
            <a:pPr eaLnBrk="1" hangingPunct="1">
              <a:buFontTx/>
              <a:buNone/>
            </a:pPr>
            <a:r>
              <a:rPr lang="en-US" altLang="ja-JP" dirty="0">
                <a:ea typeface="MS PGothic" pitchFamily="34" charset="-128"/>
              </a:rPr>
              <a:t>├───────│───────────┤</a:t>
            </a:r>
          </a:p>
          <a:p>
            <a:pPr eaLnBrk="1" hangingPunct="1">
              <a:buFontTx/>
              <a:buNone/>
            </a:pPr>
            <a:r>
              <a:rPr lang="en-US" altLang="ja-JP" dirty="0">
                <a:ea typeface="MS PGothic" pitchFamily="34" charset="-128"/>
              </a:rPr>
              <a:t>P</a:t>
            </a:r>
            <a:r>
              <a:rPr lang="en-US" altLang="ja-JP" baseline="-25000" dirty="0">
                <a:ea typeface="MS PGothic" pitchFamily="34" charset="-128"/>
              </a:rPr>
              <a:t>0</a:t>
            </a:r>
            <a:r>
              <a:rPr lang="en-US" altLang="ja-JP" dirty="0">
                <a:ea typeface="MS PGothic" pitchFamily="34" charset="-128"/>
              </a:rPr>
              <a:t>		    P</a:t>
            </a:r>
            <a:r>
              <a:rPr lang="en-US" altLang="ja-JP" baseline="-25000" dirty="0">
                <a:ea typeface="MS PGothic" pitchFamily="34" charset="-128"/>
              </a:rPr>
              <a:t>t</a:t>
            </a:r>
            <a:r>
              <a:rPr lang="en-US" altLang="ja-JP" dirty="0">
                <a:ea typeface="MS PGothic" pitchFamily="34" charset="-128"/>
              </a:rPr>
              <a:t> 		              Fr + P</a:t>
            </a:r>
            <a:r>
              <a:rPr lang="en-US" altLang="ja-JP" baseline="-25000" dirty="0">
                <a:ea typeface="MS PGothic" pitchFamily="34" charset="-128"/>
              </a:rPr>
              <a:t>1</a:t>
            </a:r>
            <a:r>
              <a:rPr lang="en-US" altLang="ja-JP" dirty="0">
                <a:ea typeface="MS PGothic" pitchFamily="34" charset="-128"/>
              </a:rPr>
              <a:t>	</a:t>
            </a:r>
          </a:p>
          <a:p>
            <a:pPr eaLnBrk="1" hangingPunct="1">
              <a:buFontTx/>
              <a:buNone/>
            </a:pPr>
            <a:endParaRPr lang="en-US" altLang="ja-JP" dirty="0">
              <a:ea typeface="MS PGothic" pitchFamily="34" charset="-128"/>
            </a:endParaRPr>
          </a:p>
          <a:p>
            <a:pPr eaLnBrk="1" hangingPunct="1">
              <a:buFontTx/>
              <a:buNone/>
            </a:pPr>
            <a:r>
              <a:rPr lang="en-US" altLang="ja-JP" dirty="0">
                <a:ea typeface="MS PGothic" pitchFamily="34" charset="-128"/>
              </a:rPr>
              <a:t>Full Price = P</a:t>
            </a:r>
            <a:r>
              <a:rPr lang="en-US" altLang="ja-JP" baseline="-25000" dirty="0">
                <a:ea typeface="MS PGothic" pitchFamily="34" charset="-128"/>
              </a:rPr>
              <a:t>t </a:t>
            </a:r>
            <a:r>
              <a:rPr lang="en-US" altLang="ja-JP" dirty="0">
                <a:ea typeface="MS PGothic" pitchFamily="34" charset="-128"/>
              </a:rPr>
              <a:t>= P</a:t>
            </a:r>
            <a:r>
              <a:rPr lang="en-US" altLang="ja-JP" baseline="-25000" dirty="0">
                <a:ea typeface="MS PGothic" pitchFamily="34" charset="-128"/>
              </a:rPr>
              <a:t>0 </a:t>
            </a:r>
            <a:r>
              <a:rPr lang="en-US" altLang="ja-JP" dirty="0">
                <a:ea typeface="MS PGothic" pitchFamily="34" charset="-128"/>
              </a:rPr>
              <a:t>* (1+j)</a:t>
            </a:r>
            <a:r>
              <a:rPr lang="en-US" altLang="ja-JP" baseline="30000" dirty="0">
                <a:ea typeface="MS PGothic" pitchFamily="34" charset="-128"/>
              </a:rPr>
              <a:t>t</a:t>
            </a:r>
          </a:p>
          <a:p>
            <a:pPr eaLnBrk="1" hangingPunct="1">
              <a:buFontTx/>
              <a:buNone/>
            </a:pPr>
            <a:r>
              <a:rPr lang="en-US" altLang="ja-JP" dirty="0">
                <a:ea typeface="MS PGothic" pitchFamily="34" charset="-128"/>
              </a:rPr>
              <a:t>Market Price   = P</a:t>
            </a:r>
            <a:r>
              <a:rPr lang="en-US" altLang="ja-JP" baseline="-25000" dirty="0">
                <a:ea typeface="MS PGothic" pitchFamily="34" charset="-128"/>
              </a:rPr>
              <a:t>0 </a:t>
            </a:r>
            <a:r>
              <a:rPr lang="en-US" altLang="ja-JP" dirty="0">
                <a:ea typeface="MS PGothic" pitchFamily="34" charset="-128"/>
              </a:rPr>
              <a:t>* (1+j)</a:t>
            </a:r>
            <a:r>
              <a:rPr lang="en-US" altLang="ja-JP" baseline="30000" dirty="0">
                <a:ea typeface="MS PGothic" pitchFamily="34" charset="-128"/>
              </a:rPr>
              <a:t>t</a:t>
            </a:r>
            <a:r>
              <a:rPr lang="en-US" altLang="ja-JP" dirty="0">
                <a:ea typeface="MS PGothic" pitchFamily="34" charset="-128"/>
              </a:rPr>
              <a:t> – </a:t>
            </a:r>
            <a:r>
              <a:rPr lang="en-US" altLang="ja-JP" dirty="0" err="1">
                <a:ea typeface="MS PGothic" pitchFamily="34" charset="-128"/>
              </a:rPr>
              <a:t>Frt</a:t>
            </a:r>
            <a:endParaRPr lang="en-US" altLang="ja-JP" dirty="0">
              <a:ea typeface="MS PGothic" pitchFamily="34" charset="-128"/>
            </a:endParaRPr>
          </a:p>
          <a:p>
            <a:pPr eaLnBrk="1" hangingPunct="1">
              <a:buFontTx/>
              <a:buNone/>
            </a:pPr>
            <a:endParaRPr lang="en-US" dirty="0"/>
          </a:p>
        </p:txBody>
      </p:sp>
      <p:sp>
        <p:nvSpPr>
          <p:cNvPr id="5" name="Footer Placeholder 4"/>
          <p:cNvSpPr>
            <a:spLocks noGrp="1"/>
          </p:cNvSpPr>
          <p:nvPr>
            <p:ph type="ftr" sz="quarter" idx="11"/>
          </p:nvPr>
        </p:nvSpPr>
        <p:spPr/>
        <p:txBody>
          <a:bodyPr/>
          <a:lstStyle/>
          <a:p>
            <a:pPr>
              <a:defRPr/>
            </a:pPr>
            <a:r>
              <a:rPr lang="en-US"/>
              <a:t>©2014 Owens Consulting of Ocean City, LLC</a:t>
            </a:r>
          </a:p>
        </p:txBody>
      </p:sp>
    </p:spTree>
    <p:extLst>
      <p:ext uri="{BB962C8B-B14F-4D97-AF65-F5344CB8AC3E}">
        <p14:creationId xmlns:p14="http://schemas.microsoft.com/office/powerpoint/2010/main" val="332577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8132">
                                            <p:txEl>
                                              <p:pRg st="5" end="5"/>
                                            </p:txEl>
                                          </p:spTgt>
                                        </p:tgtEl>
                                        <p:attrNameLst>
                                          <p:attrName>style.visibility</p:attrName>
                                        </p:attrNameLst>
                                      </p:cBhvr>
                                      <p:to>
                                        <p:strVal val="visible"/>
                                      </p:to>
                                    </p:set>
                                    <p:anim calcmode="discrete" valueType="clr">
                                      <p:cBhvr override="childStyle">
                                        <p:cTn id="7" dur="500"/>
                                        <p:tgtEl>
                                          <p:spTgt spid="48132">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48132">
                                            <p:txEl>
                                              <p:pRg st="5" end="5"/>
                                            </p:txEl>
                                          </p:spTgt>
                                        </p:tgtEl>
                                        <p:attrNameLst>
                                          <p:attrName>fillcolor</p:attrName>
                                        </p:attrNameLst>
                                      </p:cBhvr>
                                      <p:tavLst>
                                        <p:tav tm="0">
                                          <p:val>
                                            <p:clrVal>
                                              <a:schemeClr val="accent2"/>
                                            </p:clrVal>
                                          </p:val>
                                        </p:tav>
                                        <p:tav tm="50000">
                                          <p:val>
                                            <p:clrVal>
                                              <a:schemeClr val="hlink"/>
                                            </p:clrVal>
                                          </p:val>
                                        </p:tav>
                                      </p:tavLst>
                                    </p:anim>
                                    <p:set>
                                      <p:cBhvr>
                                        <p:cTn id="9" dur="500"/>
                                        <p:tgtEl>
                                          <p:spTgt spid="48132">
                                            <p:txEl>
                                              <p:pRg st="5" end="5"/>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8132">
                                            <p:txEl>
                                              <p:pRg st="6" end="6"/>
                                            </p:txEl>
                                          </p:spTgt>
                                        </p:tgtEl>
                                        <p:attrNameLst>
                                          <p:attrName>style.visibility</p:attrName>
                                        </p:attrNameLst>
                                      </p:cBhvr>
                                      <p:to>
                                        <p:strVal val="visible"/>
                                      </p:to>
                                    </p:set>
                                    <p:anim calcmode="discrete" valueType="clr">
                                      <p:cBhvr override="childStyle">
                                        <p:cTn id="14" dur="500"/>
                                        <p:tgtEl>
                                          <p:spTgt spid="48132">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500"/>
                                        <p:tgtEl>
                                          <p:spTgt spid="48132">
                                            <p:txEl>
                                              <p:pRg st="6" end="6"/>
                                            </p:txEl>
                                          </p:spTgt>
                                        </p:tgtEl>
                                        <p:attrNameLst>
                                          <p:attrName>fillcolor</p:attrName>
                                        </p:attrNameLst>
                                      </p:cBhvr>
                                      <p:tavLst>
                                        <p:tav tm="0">
                                          <p:val>
                                            <p:clrVal>
                                              <a:schemeClr val="accent2"/>
                                            </p:clrVal>
                                          </p:val>
                                        </p:tav>
                                        <p:tav tm="50000">
                                          <p:val>
                                            <p:clrVal>
                                              <a:schemeClr val="hlink"/>
                                            </p:clrVal>
                                          </p:val>
                                        </p:tav>
                                      </p:tavLst>
                                    </p:anim>
                                    <p:set>
                                      <p:cBhvr>
                                        <p:cTn id="16" dur="500"/>
                                        <p:tgtEl>
                                          <p:spTgt spid="48132">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6"/>
          <p:cNvSpPr>
            <a:spLocks noGrp="1"/>
          </p:cNvSpPr>
          <p:nvPr>
            <p:ph type="sldNum" sz="quarter" idx="12"/>
          </p:nvPr>
        </p:nvSpPr>
        <p:spPr/>
        <p:txBody>
          <a:bodyPr/>
          <a:lstStyle/>
          <a:p>
            <a:pPr>
              <a:defRPr/>
            </a:pPr>
            <a:fld id="{DED19BB7-B687-4A6B-B83E-38FBD0C9FC4A}" type="slidenum">
              <a:rPr lang="en-US" smtClean="0"/>
              <a:pPr>
                <a:defRPr/>
              </a:pPr>
              <a:t>39</a:t>
            </a:fld>
            <a:endParaRPr lang="en-US"/>
          </a:p>
        </p:txBody>
      </p:sp>
      <p:sp>
        <p:nvSpPr>
          <p:cNvPr id="49155" name="Rectangle 4"/>
          <p:cNvSpPr>
            <a:spLocks noGrp="1" noChangeArrowheads="1"/>
          </p:cNvSpPr>
          <p:nvPr>
            <p:ph type="title"/>
          </p:nvPr>
        </p:nvSpPr>
        <p:spPr>
          <a:xfrm>
            <a:off x="457200" y="704850"/>
            <a:ext cx="8229600" cy="895350"/>
          </a:xfrm>
        </p:spPr>
        <p:txBody>
          <a:bodyPr/>
          <a:lstStyle/>
          <a:p>
            <a:pPr eaLnBrk="1" hangingPunct="1"/>
            <a:r>
              <a:rPr lang="en-US" altLang="ja-JP" sz="3200" b="1" dirty="0"/>
              <a:t/>
            </a:r>
            <a:br>
              <a:rPr lang="en-US" altLang="ja-JP" sz="3200" b="1" dirty="0"/>
            </a:br>
            <a:r>
              <a:rPr lang="en-US" sz="3600" b="1" dirty="0"/>
              <a:t>Valuing a Bond After Its Issue Date</a:t>
            </a:r>
          </a:p>
        </p:txBody>
      </p:sp>
      <p:sp>
        <p:nvSpPr>
          <p:cNvPr id="24580" name="Rectangle 5"/>
          <p:cNvSpPr>
            <a:spLocks noGrp="1" noChangeArrowheads="1"/>
          </p:cNvSpPr>
          <p:nvPr>
            <p:ph type="body" sz="half" idx="1"/>
          </p:nvPr>
        </p:nvSpPr>
        <p:spPr>
          <a:xfrm>
            <a:off x="457200" y="1600200"/>
            <a:ext cx="4038600" cy="4754563"/>
          </a:xfrm>
        </p:spPr>
        <p:txBody>
          <a:bodyPr/>
          <a:lstStyle/>
          <a:p>
            <a:pPr eaLnBrk="1" hangingPunct="1">
              <a:lnSpc>
                <a:spcPct val="90000"/>
              </a:lnSpc>
              <a:buFontTx/>
              <a:buNone/>
            </a:pPr>
            <a:r>
              <a:rPr lang="en-US" altLang="ja-JP" sz="2400" b="1">
                <a:ea typeface="MS PGothic" pitchFamily="34" charset="-128"/>
              </a:rPr>
              <a:t>Including Accrued Interest</a:t>
            </a:r>
          </a:p>
          <a:p>
            <a:pPr eaLnBrk="1" hangingPunct="1">
              <a:lnSpc>
                <a:spcPct val="90000"/>
              </a:lnSpc>
              <a:buFont typeface="Wingdings 2" pitchFamily="18" charset="2"/>
              <a:buNone/>
            </a:pPr>
            <a:endParaRPr lang="en-US" altLang="ja-JP" sz="2400" b="1">
              <a:ea typeface="MS PGothic" pitchFamily="34" charset="-128"/>
            </a:endParaRPr>
          </a:p>
          <a:p>
            <a:pPr eaLnBrk="1" hangingPunct="1">
              <a:lnSpc>
                <a:spcPct val="90000"/>
              </a:lnSpc>
            </a:pPr>
            <a:r>
              <a:rPr lang="en-US" altLang="ja-JP" sz="2400">
                <a:ea typeface="MS PGothic" pitchFamily="34" charset="-128"/>
              </a:rPr>
              <a:t>P</a:t>
            </a:r>
            <a:r>
              <a:rPr lang="en-US" altLang="ja-JP" sz="2400" baseline="-25000">
                <a:ea typeface="MS PGothic" pitchFamily="34" charset="-128"/>
              </a:rPr>
              <a:t>0</a:t>
            </a:r>
            <a:r>
              <a:rPr lang="en-US" altLang="ja-JP" sz="2400">
                <a:ea typeface="MS PGothic" pitchFamily="34" charset="-128"/>
              </a:rPr>
              <a:t> * (1+j)</a:t>
            </a:r>
            <a:r>
              <a:rPr lang="en-US" altLang="ja-JP" sz="2400" baseline="30000">
                <a:ea typeface="MS PGothic" pitchFamily="34" charset="-128"/>
              </a:rPr>
              <a:t>t</a:t>
            </a:r>
          </a:p>
          <a:p>
            <a:pPr eaLnBrk="1" hangingPunct="1">
              <a:lnSpc>
                <a:spcPct val="90000"/>
              </a:lnSpc>
            </a:pPr>
            <a:endParaRPr lang="en-US" altLang="ja-JP" sz="2400">
              <a:ea typeface="MS PGothic" pitchFamily="34" charset="-128"/>
            </a:endParaRPr>
          </a:p>
          <a:p>
            <a:pPr eaLnBrk="1" hangingPunct="1">
              <a:lnSpc>
                <a:spcPct val="90000"/>
              </a:lnSpc>
            </a:pPr>
            <a:r>
              <a:rPr lang="en-US" altLang="ja-JP" sz="2400">
                <a:ea typeface="MS PGothic" pitchFamily="34" charset="-128"/>
              </a:rPr>
              <a:t>Price Plus Accrued Interest</a:t>
            </a:r>
          </a:p>
          <a:p>
            <a:pPr eaLnBrk="1" hangingPunct="1">
              <a:lnSpc>
                <a:spcPct val="90000"/>
              </a:lnSpc>
            </a:pPr>
            <a:endParaRPr lang="en-US" altLang="ja-JP" sz="2400">
              <a:ea typeface="MS PGothic" pitchFamily="34" charset="-128"/>
            </a:endParaRPr>
          </a:p>
          <a:p>
            <a:pPr eaLnBrk="1" hangingPunct="1">
              <a:lnSpc>
                <a:spcPct val="90000"/>
              </a:lnSpc>
            </a:pPr>
            <a:r>
              <a:rPr lang="en-US" altLang="ja-JP" sz="2400">
                <a:ea typeface="MS PGothic" pitchFamily="34" charset="-128"/>
              </a:rPr>
              <a:t>Full Price</a:t>
            </a:r>
          </a:p>
          <a:p>
            <a:pPr eaLnBrk="1" hangingPunct="1">
              <a:lnSpc>
                <a:spcPct val="90000"/>
              </a:lnSpc>
            </a:pPr>
            <a:endParaRPr lang="en-US" altLang="ja-JP" sz="2400">
              <a:ea typeface="MS PGothic" pitchFamily="34" charset="-128"/>
            </a:endParaRPr>
          </a:p>
          <a:p>
            <a:pPr eaLnBrk="1" hangingPunct="1">
              <a:lnSpc>
                <a:spcPct val="90000"/>
              </a:lnSpc>
            </a:pPr>
            <a:r>
              <a:rPr lang="en-US" altLang="ja-JP" sz="2400">
                <a:ea typeface="MS PGothic" pitchFamily="34" charset="-128"/>
              </a:rPr>
              <a:t>Dirty Price</a:t>
            </a:r>
            <a:endParaRPr lang="en-US" sz="2400"/>
          </a:p>
        </p:txBody>
      </p:sp>
      <p:sp>
        <p:nvSpPr>
          <p:cNvPr id="24581" name="Rectangle 6"/>
          <p:cNvSpPr>
            <a:spLocks noGrp="1" noChangeArrowheads="1"/>
          </p:cNvSpPr>
          <p:nvPr>
            <p:ph type="body" sz="half" idx="2"/>
          </p:nvPr>
        </p:nvSpPr>
        <p:spPr>
          <a:xfrm>
            <a:off x="4648200" y="1600200"/>
            <a:ext cx="4191000" cy="4754563"/>
          </a:xfrm>
        </p:spPr>
        <p:txBody>
          <a:bodyPr/>
          <a:lstStyle/>
          <a:p>
            <a:pPr eaLnBrk="1" hangingPunct="1">
              <a:lnSpc>
                <a:spcPct val="90000"/>
              </a:lnSpc>
              <a:buFontTx/>
              <a:buNone/>
            </a:pPr>
            <a:r>
              <a:rPr lang="en-US" altLang="ja-JP" sz="2400" b="1" dirty="0">
                <a:ea typeface="MS PGothic" pitchFamily="34" charset="-128"/>
              </a:rPr>
              <a:t>Excluding Accrued Interest</a:t>
            </a:r>
          </a:p>
          <a:p>
            <a:pPr eaLnBrk="1" hangingPunct="1">
              <a:lnSpc>
                <a:spcPct val="90000"/>
              </a:lnSpc>
            </a:pPr>
            <a:endParaRPr lang="en-US" altLang="ja-JP" sz="2400" b="1" dirty="0">
              <a:ea typeface="MS PGothic" pitchFamily="34" charset="-128"/>
            </a:endParaRPr>
          </a:p>
          <a:p>
            <a:pPr eaLnBrk="1" hangingPunct="1">
              <a:lnSpc>
                <a:spcPct val="90000"/>
              </a:lnSpc>
            </a:pPr>
            <a:r>
              <a:rPr lang="en-US" altLang="ja-JP" sz="2400" dirty="0">
                <a:ea typeface="MS PGothic" pitchFamily="34" charset="-128"/>
              </a:rPr>
              <a:t>P</a:t>
            </a:r>
            <a:r>
              <a:rPr lang="en-US" altLang="ja-JP" sz="2400" baseline="-25000" dirty="0">
                <a:ea typeface="MS PGothic" pitchFamily="34" charset="-128"/>
              </a:rPr>
              <a:t>0</a:t>
            </a:r>
            <a:r>
              <a:rPr lang="en-US" altLang="ja-JP" sz="2400" dirty="0">
                <a:ea typeface="MS PGothic" pitchFamily="34" charset="-128"/>
              </a:rPr>
              <a:t> * (1+j)</a:t>
            </a:r>
            <a:r>
              <a:rPr lang="en-US" altLang="ja-JP" sz="2400" baseline="30000" dirty="0">
                <a:ea typeface="MS PGothic" pitchFamily="34" charset="-128"/>
              </a:rPr>
              <a:t>t</a:t>
            </a:r>
            <a:r>
              <a:rPr lang="en-US" altLang="ja-JP" sz="2400" dirty="0">
                <a:ea typeface="MS PGothic" pitchFamily="34" charset="-128"/>
              </a:rPr>
              <a:t> – </a:t>
            </a:r>
            <a:r>
              <a:rPr lang="en-US" altLang="ja-JP" sz="2400" dirty="0" err="1">
                <a:ea typeface="MS PGothic" pitchFamily="34" charset="-128"/>
              </a:rPr>
              <a:t>Frt</a:t>
            </a:r>
            <a:endParaRPr lang="en-US" altLang="ja-JP" sz="2400" dirty="0">
              <a:ea typeface="MS PGothic" pitchFamily="34" charset="-128"/>
            </a:endParaRPr>
          </a:p>
          <a:p>
            <a:pPr eaLnBrk="1" hangingPunct="1">
              <a:lnSpc>
                <a:spcPct val="90000"/>
              </a:lnSpc>
            </a:pPr>
            <a:endParaRPr lang="en-US" altLang="ja-JP" sz="2400" dirty="0">
              <a:ea typeface="MS PGothic" pitchFamily="34" charset="-128"/>
            </a:endParaRPr>
          </a:p>
          <a:p>
            <a:pPr eaLnBrk="1" hangingPunct="1">
              <a:lnSpc>
                <a:spcPct val="90000"/>
              </a:lnSpc>
            </a:pPr>
            <a:r>
              <a:rPr lang="en-US" altLang="ja-JP" sz="2400" dirty="0">
                <a:ea typeface="MS PGothic" pitchFamily="34" charset="-128"/>
              </a:rPr>
              <a:t>Price Excluding AI</a:t>
            </a:r>
          </a:p>
          <a:p>
            <a:pPr eaLnBrk="1" hangingPunct="1">
              <a:lnSpc>
                <a:spcPct val="90000"/>
              </a:lnSpc>
            </a:pPr>
            <a:endParaRPr lang="en-US" altLang="ja-JP" sz="2400" dirty="0">
              <a:ea typeface="MS PGothic" pitchFamily="34" charset="-128"/>
            </a:endParaRPr>
          </a:p>
          <a:p>
            <a:pPr eaLnBrk="1" hangingPunct="1">
              <a:lnSpc>
                <a:spcPct val="90000"/>
              </a:lnSpc>
            </a:pPr>
            <a:r>
              <a:rPr lang="en-US" altLang="ja-JP" sz="2400" dirty="0">
                <a:ea typeface="MS PGothic" pitchFamily="34" charset="-128"/>
              </a:rPr>
              <a:t>Market Price (or Price)</a:t>
            </a:r>
          </a:p>
          <a:p>
            <a:pPr eaLnBrk="1" hangingPunct="1">
              <a:lnSpc>
                <a:spcPct val="90000"/>
              </a:lnSpc>
              <a:buFont typeface="Wingdings 2" pitchFamily="18" charset="2"/>
              <a:buNone/>
            </a:pPr>
            <a:endParaRPr lang="en-US" altLang="ja-JP" sz="2400" dirty="0">
              <a:ea typeface="MS PGothic" pitchFamily="34" charset="-128"/>
            </a:endParaRPr>
          </a:p>
          <a:p>
            <a:pPr eaLnBrk="1" hangingPunct="1">
              <a:lnSpc>
                <a:spcPct val="90000"/>
              </a:lnSpc>
            </a:pPr>
            <a:r>
              <a:rPr lang="en-US" altLang="ja-JP" sz="2400" dirty="0">
                <a:ea typeface="MS PGothic" pitchFamily="34" charset="-128"/>
              </a:rPr>
              <a:t>Clean Price</a:t>
            </a:r>
            <a:endParaRPr lang="en-US" sz="2400" dirty="0"/>
          </a:p>
        </p:txBody>
      </p:sp>
      <p:sp>
        <p:nvSpPr>
          <p:cNvPr id="6" name="Footer Placeholder 5"/>
          <p:cNvSpPr>
            <a:spLocks noGrp="1"/>
          </p:cNvSpPr>
          <p:nvPr>
            <p:ph type="ftr" sz="quarter" idx="11"/>
          </p:nvPr>
        </p:nvSpPr>
        <p:spPr/>
        <p:txBody>
          <a:bodyPr/>
          <a:lstStyle/>
          <a:p>
            <a:pPr>
              <a:defRPr/>
            </a:pPr>
            <a:r>
              <a:rPr lang="en-US"/>
              <a:t>©2014 Owens Consulting of Ocean City, LLC</a:t>
            </a:r>
          </a:p>
        </p:txBody>
      </p:sp>
    </p:spTree>
    <p:extLst>
      <p:ext uri="{BB962C8B-B14F-4D97-AF65-F5344CB8AC3E}">
        <p14:creationId xmlns:p14="http://schemas.microsoft.com/office/powerpoint/2010/main" val="268782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0">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81">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80">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8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p:txBody>
          <a:bodyPr/>
          <a:lstStyle/>
          <a:p>
            <a:pPr>
              <a:defRPr/>
            </a:pPr>
            <a:fld id="{4013E4BB-95F5-4A38-A990-82534D56D56F}" type="slidenum">
              <a:rPr lang="en-US" smtClean="0"/>
              <a:pPr>
                <a:defRPr/>
              </a:pPr>
              <a:t>4</a:t>
            </a:fld>
            <a:endParaRPr lang="en-US"/>
          </a:p>
        </p:txBody>
      </p:sp>
      <p:sp>
        <p:nvSpPr>
          <p:cNvPr id="8195" name="Rectangle 2"/>
          <p:cNvSpPr>
            <a:spLocks noGrp="1" noChangeArrowheads="1"/>
          </p:cNvSpPr>
          <p:nvPr>
            <p:ph type="title"/>
          </p:nvPr>
        </p:nvSpPr>
        <p:spPr>
          <a:xfrm>
            <a:off x="457200" y="704850"/>
            <a:ext cx="8229600" cy="895350"/>
          </a:xfrm>
        </p:spPr>
        <p:txBody>
          <a:bodyPr/>
          <a:lstStyle/>
          <a:p>
            <a:pPr eaLnBrk="1" hangingPunct="1"/>
            <a:r>
              <a:rPr lang="en-US" altLang="ja-JP" sz="3600" b="1" dirty="0"/>
              <a:t>Vocabulary/Definitions</a:t>
            </a:r>
            <a:endParaRPr lang="en-US" sz="3600" b="1" dirty="0"/>
          </a:p>
        </p:txBody>
      </p:sp>
      <p:sp>
        <p:nvSpPr>
          <p:cNvPr id="4100" name="Rectangle 3"/>
          <p:cNvSpPr>
            <a:spLocks noGrp="1" noChangeArrowheads="1"/>
          </p:cNvSpPr>
          <p:nvPr>
            <p:ph type="body" idx="1"/>
          </p:nvPr>
        </p:nvSpPr>
        <p:spPr>
          <a:xfrm>
            <a:off x="457200" y="1600201"/>
            <a:ext cx="8229600" cy="4724400"/>
          </a:xfrm>
        </p:spPr>
        <p:txBody>
          <a:bodyPr/>
          <a:lstStyle/>
          <a:p>
            <a:pPr eaLnBrk="1" hangingPunct="1">
              <a:buFontTx/>
              <a:buNone/>
            </a:pPr>
            <a:r>
              <a:rPr lang="en-US" altLang="ja-JP" u="sng" dirty="0">
                <a:ea typeface="MS PGothic" pitchFamily="34" charset="-128"/>
              </a:rPr>
              <a:t>Definition 4.1 – Bond (</a:t>
            </a:r>
            <a:r>
              <a:rPr lang="en-US" altLang="ja-JP" u="sng" dirty="0" err="1">
                <a:ea typeface="MS PGothic" pitchFamily="34" charset="-128"/>
              </a:rPr>
              <a:t>Boverman</a:t>
            </a:r>
            <a:r>
              <a:rPr lang="en-US" altLang="ja-JP" u="sng" dirty="0">
                <a:ea typeface="MS PGothic" pitchFamily="34" charset="-128"/>
              </a:rPr>
              <a:t>)</a:t>
            </a:r>
            <a:endParaRPr lang="en-US" altLang="ja-JP" dirty="0">
              <a:ea typeface="MS PGothic" pitchFamily="34" charset="-128"/>
            </a:endParaRPr>
          </a:p>
          <a:p>
            <a:pPr eaLnBrk="1" hangingPunct="1">
              <a:buFontTx/>
              <a:buNone/>
            </a:pPr>
            <a:r>
              <a:rPr lang="en-US" altLang="ja-JP" dirty="0">
                <a:ea typeface="MS PGothic" pitchFamily="34" charset="-128"/>
              </a:rPr>
              <a:t>A bond is an interest-bearing certificate of public (government) or private (corporate) indebtedness.  </a:t>
            </a:r>
          </a:p>
          <a:p>
            <a:pPr eaLnBrk="1" hangingPunct="1">
              <a:buFontTx/>
              <a:buNone/>
            </a:pPr>
            <a:r>
              <a:rPr lang="en-US" altLang="ja-JP" dirty="0">
                <a:ea typeface="MS PGothic" pitchFamily="34" charset="-128"/>
              </a:rPr>
              <a:t>A bond is a contract that specifies a schedule of payments that will be made by the issuer (borrower) to the bondholder (purchaser/lender).</a:t>
            </a:r>
            <a:endParaRPr lang="en-US" dirty="0"/>
          </a:p>
        </p:txBody>
      </p:sp>
      <p:sp>
        <p:nvSpPr>
          <p:cNvPr id="5" name="Footer Placeholder 4"/>
          <p:cNvSpPr>
            <a:spLocks noGrp="1"/>
          </p:cNvSpPr>
          <p:nvPr>
            <p:ph type="ftr" sz="quarter" idx="11"/>
          </p:nvPr>
        </p:nvSpPr>
        <p:spPr/>
        <p:txBody>
          <a:bodyPr/>
          <a:lstStyle/>
          <a:p>
            <a:pPr>
              <a:defRPr/>
            </a:pPr>
            <a:r>
              <a:rPr lang="en-US"/>
              <a:t>©2014 Owens Consulting of Ocean City, LLC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p:txBody>
          <a:bodyPr/>
          <a:lstStyle/>
          <a:p>
            <a:pPr>
              <a:defRPr/>
            </a:pPr>
            <a:fld id="{6695D894-D7F8-4554-8AF5-3609B15E98D8}" type="slidenum">
              <a:rPr lang="en-US" smtClean="0"/>
              <a:pPr>
                <a:defRPr/>
              </a:pPr>
              <a:t>40</a:t>
            </a:fld>
            <a:endParaRPr lang="en-US"/>
          </a:p>
        </p:txBody>
      </p:sp>
      <p:sp>
        <p:nvSpPr>
          <p:cNvPr id="50179" name="Rectangle 2"/>
          <p:cNvSpPr>
            <a:spLocks noGrp="1" noChangeArrowheads="1"/>
          </p:cNvSpPr>
          <p:nvPr>
            <p:ph type="title"/>
          </p:nvPr>
        </p:nvSpPr>
        <p:spPr>
          <a:xfrm>
            <a:off x="457200" y="704850"/>
            <a:ext cx="8229600" cy="895350"/>
          </a:xfrm>
        </p:spPr>
        <p:txBody>
          <a:bodyPr/>
          <a:lstStyle/>
          <a:p>
            <a:pPr eaLnBrk="1" hangingPunct="1"/>
            <a:r>
              <a:rPr lang="en-US" altLang="ja-JP" sz="3200" b="1" dirty="0"/>
              <a:t/>
            </a:r>
            <a:br>
              <a:rPr lang="en-US" altLang="ja-JP" sz="3200" b="1" dirty="0"/>
            </a:br>
            <a:r>
              <a:rPr lang="en-US" sz="3600" b="1" dirty="0"/>
              <a:t>Valuing a Bond After Its Issue Date</a:t>
            </a:r>
          </a:p>
        </p:txBody>
      </p:sp>
      <p:sp>
        <p:nvSpPr>
          <p:cNvPr id="50180" name="Rectangle 3"/>
          <p:cNvSpPr>
            <a:spLocks noGrp="1" noChangeArrowheads="1"/>
          </p:cNvSpPr>
          <p:nvPr>
            <p:ph type="body" idx="1"/>
          </p:nvPr>
        </p:nvSpPr>
        <p:spPr/>
        <p:txBody>
          <a:bodyPr/>
          <a:lstStyle/>
          <a:p>
            <a:pPr eaLnBrk="1" hangingPunct="1">
              <a:buFontTx/>
              <a:buNone/>
            </a:pPr>
            <a:endParaRPr lang="en-US"/>
          </a:p>
        </p:txBody>
      </p:sp>
      <p:pic>
        <p:nvPicPr>
          <p:cNvPr id="50181" name="Picture 4"/>
          <p:cNvPicPr>
            <a:picLocks noChangeAspect="1" noChangeArrowheads="1"/>
          </p:cNvPicPr>
          <p:nvPr/>
        </p:nvPicPr>
        <p:blipFill>
          <a:blip r:embed="rId2" cstate="print"/>
          <a:srcRect l="48624" t="25740" r="18362" b="31116"/>
          <a:stretch>
            <a:fillRect/>
          </a:stretch>
        </p:blipFill>
        <p:spPr bwMode="auto">
          <a:xfrm>
            <a:off x="457200" y="1600200"/>
            <a:ext cx="6324600" cy="45720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a:t>©2014 Owens Consulting of Ocean City, LLC</a:t>
            </a:r>
          </a:p>
        </p:txBody>
      </p:sp>
    </p:spTree>
    <p:extLst>
      <p:ext uri="{BB962C8B-B14F-4D97-AF65-F5344CB8AC3E}">
        <p14:creationId xmlns:p14="http://schemas.microsoft.com/office/powerpoint/2010/main" val="29170050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p:txBody>
          <a:bodyPr/>
          <a:lstStyle/>
          <a:p>
            <a:pPr>
              <a:defRPr/>
            </a:pPr>
            <a:fld id="{E0918E5C-2E00-4932-BED4-372398745AFA}" type="slidenum">
              <a:rPr lang="en-US" smtClean="0"/>
              <a:pPr>
                <a:defRPr/>
              </a:pPr>
              <a:t>41</a:t>
            </a:fld>
            <a:endParaRPr lang="en-US"/>
          </a:p>
        </p:txBody>
      </p:sp>
      <p:sp>
        <p:nvSpPr>
          <p:cNvPr id="51203" name="Rectangle 2"/>
          <p:cNvSpPr>
            <a:spLocks noGrp="1" noChangeArrowheads="1"/>
          </p:cNvSpPr>
          <p:nvPr>
            <p:ph type="title"/>
          </p:nvPr>
        </p:nvSpPr>
        <p:spPr>
          <a:xfrm>
            <a:off x="457200" y="704850"/>
            <a:ext cx="8229600" cy="895350"/>
          </a:xfrm>
        </p:spPr>
        <p:txBody>
          <a:bodyPr/>
          <a:lstStyle/>
          <a:p>
            <a:pPr eaLnBrk="1" hangingPunct="1"/>
            <a:r>
              <a:rPr lang="en-US" altLang="ja-JP" sz="3200" b="1" dirty="0"/>
              <a:t/>
            </a:r>
            <a:br>
              <a:rPr lang="en-US" altLang="ja-JP" sz="3200" b="1" dirty="0"/>
            </a:br>
            <a:r>
              <a:rPr lang="en-US" sz="3600" b="1" dirty="0"/>
              <a:t>Valuing a Bond After Its Issue Date</a:t>
            </a:r>
            <a:endParaRPr lang="en-US" sz="3200" b="1" dirty="0"/>
          </a:p>
        </p:txBody>
      </p:sp>
      <p:sp>
        <p:nvSpPr>
          <p:cNvPr id="51204" name="Rectangle 3"/>
          <p:cNvSpPr>
            <a:spLocks noGrp="1" noChangeArrowheads="1"/>
          </p:cNvSpPr>
          <p:nvPr>
            <p:ph type="body" idx="1"/>
          </p:nvPr>
        </p:nvSpPr>
        <p:spPr/>
        <p:txBody>
          <a:bodyPr/>
          <a:lstStyle/>
          <a:p>
            <a:pPr eaLnBrk="1" hangingPunct="1">
              <a:buFontTx/>
              <a:buNone/>
            </a:pPr>
            <a:endParaRPr lang="en-US"/>
          </a:p>
        </p:txBody>
      </p:sp>
      <p:pic>
        <p:nvPicPr>
          <p:cNvPr id="51205" name="Picture 5"/>
          <p:cNvPicPr>
            <a:picLocks noChangeAspect="1" noChangeArrowheads="1"/>
          </p:cNvPicPr>
          <p:nvPr/>
        </p:nvPicPr>
        <p:blipFill>
          <a:blip r:embed="rId2" cstate="print"/>
          <a:srcRect l="59001" t="23061" r="8955" b="42369"/>
          <a:stretch>
            <a:fillRect/>
          </a:stretch>
        </p:blipFill>
        <p:spPr bwMode="auto">
          <a:xfrm>
            <a:off x="457200" y="1600200"/>
            <a:ext cx="6629400" cy="44196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a:t>©2014 Owens Consulting of Ocean City, LLC</a:t>
            </a:r>
          </a:p>
        </p:txBody>
      </p:sp>
    </p:spTree>
    <p:extLst>
      <p:ext uri="{BB962C8B-B14F-4D97-AF65-F5344CB8AC3E}">
        <p14:creationId xmlns:p14="http://schemas.microsoft.com/office/powerpoint/2010/main" val="331949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p:txBody>
          <a:bodyPr/>
          <a:lstStyle/>
          <a:p>
            <a:pPr>
              <a:defRPr/>
            </a:pPr>
            <a:fld id="{AA2423ED-1FB6-4791-9DBF-43BF8557C7D6}" type="slidenum">
              <a:rPr lang="en-US" smtClean="0"/>
              <a:pPr>
                <a:defRPr/>
              </a:pPr>
              <a:t>42</a:t>
            </a:fld>
            <a:endParaRPr lang="en-US"/>
          </a:p>
        </p:txBody>
      </p:sp>
      <p:sp>
        <p:nvSpPr>
          <p:cNvPr id="54275" name="Rectangle 2"/>
          <p:cNvSpPr>
            <a:spLocks noGrp="1" noChangeArrowheads="1"/>
          </p:cNvSpPr>
          <p:nvPr>
            <p:ph type="title"/>
          </p:nvPr>
        </p:nvSpPr>
        <p:spPr>
          <a:xfrm>
            <a:off x="457200" y="704850"/>
            <a:ext cx="8229600" cy="895350"/>
          </a:xfrm>
        </p:spPr>
        <p:txBody>
          <a:bodyPr/>
          <a:lstStyle/>
          <a:p>
            <a:pPr eaLnBrk="1" hangingPunct="1"/>
            <a:r>
              <a:rPr lang="en-US" altLang="ja-JP" sz="3200" b="1" dirty="0"/>
              <a:t/>
            </a:r>
            <a:br>
              <a:rPr lang="en-US" altLang="ja-JP" sz="3200" b="1" dirty="0"/>
            </a:br>
            <a:r>
              <a:rPr lang="en-US" sz="3600" b="1" dirty="0"/>
              <a:t>Valuing a Bond After Its Issue Date</a:t>
            </a:r>
          </a:p>
        </p:txBody>
      </p:sp>
      <p:sp>
        <p:nvSpPr>
          <p:cNvPr id="52228" name="Rectangle 3"/>
          <p:cNvSpPr>
            <a:spLocks noGrp="1" noChangeArrowheads="1"/>
          </p:cNvSpPr>
          <p:nvPr>
            <p:ph type="body" idx="1"/>
          </p:nvPr>
        </p:nvSpPr>
        <p:spPr>
          <a:xfrm>
            <a:off x="533400" y="1600200"/>
            <a:ext cx="8229600" cy="4389437"/>
          </a:xfrm>
        </p:spPr>
        <p:txBody>
          <a:bodyPr/>
          <a:lstStyle/>
          <a:p>
            <a:pPr eaLnBrk="1" hangingPunct="1">
              <a:buFontTx/>
              <a:buNone/>
            </a:pPr>
            <a:r>
              <a:rPr lang="en-US" dirty="0"/>
              <a:t>Kellison Example 7.5</a:t>
            </a:r>
          </a:p>
          <a:p>
            <a:pPr eaLnBrk="1" hangingPunct="1">
              <a:buFontTx/>
              <a:buNone/>
            </a:pPr>
            <a:r>
              <a:rPr lang="en-US" sz="2800" dirty="0"/>
              <a:t>Compute the full price, accrued interest and market price five months after purchase for a $1,000 Two-Year Bond with 8% Coupons Paid Semi-Annually Bought to Yield 6% Convertible Semiannually.  Assume yield rates have not changed.</a:t>
            </a:r>
          </a:p>
          <a:p>
            <a:pPr lvl="2" eaLnBrk="1" hangingPunct="1">
              <a:buFontTx/>
              <a:buNone/>
            </a:pPr>
            <a:r>
              <a:rPr lang="en-US" dirty="0"/>
              <a:t>Full = 1063.04</a:t>
            </a:r>
          </a:p>
          <a:p>
            <a:pPr lvl="2" eaLnBrk="1" hangingPunct="1">
              <a:buFontTx/>
              <a:buNone/>
            </a:pPr>
            <a:r>
              <a:rPr lang="en-US" dirty="0"/>
              <a:t>AI = 33.33</a:t>
            </a:r>
          </a:p>
          <a:p>
            <a:pPr lvl="2" eaLnBrk="1" hangingPunct="1">
              <a:buFontTx/>
              <a:buNone/>
            </a:pPr>
            <a:r>
              <a:rPr lang="en-US" dirty="0"/>
              <a:t>Market = 1029.71</a:t>
            </a:r>
          </a:p>
        </p:txBody>
      </p:sp>
      <p:sp>
        <p:nvSpPr>
          <p:cNvPr id="5" name="Footer Placeholder 4"/>
          <p:cNvSpPr>
            <a:spLocks noGrp="1"/>
          </p:cNvSpPr>
          <p:nvPr>
            <p:ph type="ftr" sz="quarter" idx="11"/>
          </p:nvPr>
        </p:nvSpPr>
        <p:spPr/>
        <p:txBody>
          <a:bodyPr/>
          <a:lstStyle/>
          <a:p>
            <a:pPr>
              <a:defRPr/>
            </a:pPr>
            <a:r>
              <a:rPr lang="en-US"/>
              <a:t>©2014 Owens Consulting of Ocean City, LLC</a:t>
            </a:r>
          </a:p>
        </p:txBody>
      </p:sp>
    </p:spTree>
    <p:extLst>
      <p:ext uri="{BB962C8B-B14F-4D97-AF65-F5344CB8AC3E}">
        <p14:creationId xmlns:p14="http://schemas.microsoft.com/office/powerpoint/2010/main" val="185676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2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2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704850"/>
            <a:ext cx="8229600" cy="895350"/>
          </a:xfrm>
        </p:spPr>
        <p:txBody>
          <a:bodyPr/>
          <a:lstStyle/>
          <a:p>
            <a:r>
              <a:rPr lang="en-US" sz="3600" b="1" dirty="0"/>
              <a:t>Credits</a:t>
            </a:r>
          </a:p>
        </p:txBody>
      </p:sp>
      <p:sp>
        <p:nvSpPr>
          <p:cNvPr id="41987" name="Content Placeholder 2"/>
          <p:cNvSpPr>
            <a:spLocks noGrp="1"/>
          </p:cNvSpPr>
          <p:nvPr>
            <p:ph idx="1"/>
          </p:nvPr>
        </p:nvSpPr>
        <p:spPr>
          <a:xfrm>
            <a:off x="457200" y="1600200"/>
            <a:ext cx="8229600" cy="4465638"/>
          </a:xfrm>
        </p:spPr>
        <p:txBody>
          <a:bodyPr/>
          <a:lstStyle/>
          <a:p>
            <a:r>
              <a:rPr lang="en-US" sz="2400"/>
              <a:t>BA II Plus® is a trademark of Texas Instruments, registered in the U.S. and other countries.</a:t>
            </a:r>
          </a:p>
          <a:p>
            <a:r>
              <a:rPr lang="en-US" sz="2400"/>
              <a:t>© 1970, </a:t>
            </a:r>
            <a:r>
              <a:rPr lang="en-US" sz="2400" i="1"/>
              <a:t>The Theory of Interest</a:t>
            </a:r>
            <a:r>
              <a:rPr lang="en-US" sz="2400"/>
              <a:t>, Stephen G. Kellison, Richard D. Irwin, Inc.  All Rights Reserved. Used under Fair Use.</a:t>
            </a:r>
          </a:p>
          <a:p>
            <a:r>
              <a:rPr lang="en-US" sz="2400"/>
              <a:t>© 2008, Mathematics of Investment and Credit, 4</a:t>
            </a:r>
            <a:r>
              <a:rPr lang="en-US" sz="2400" baseline="30000"/>
              <a:t>th</a:t>
            </a:r>
            <a:r>
              <a:rPr lang="en-US" sz="2400"/>
              <a:t> Edition, Samuel A. Broverman, ACTEX Publications, Inc. All Rights Reserved. Used under Fair Use.</a:t>
            </a:r>
          </a:p>
          <a:p>
            <a:r>
              <a:rPr lang="en-US" sz="2400"/>
              <a:t>© 2007, Mathematical Interest Theory, Daniel and Vaaler, Pearson Education, Inc. All Rights Reserved. Used under Fair Use.</a:t>
            </a:r>
          </a:p>
          <a:p>
            <a:endParaRPr lang="en-US"/>
          </a:p>
          <a:p>
            <a:endParaRPr lang="en-US"/>
          </a:p>
        </p:txBody>
      </p:sp>
      <p:sp>
        <p:nvSpPr>
          <p:cNvPr id="4" name="Slide Number Placeholder 3"/>
          <p:cNvSpPr>
            <a:spLocks noGrp="1"/>
          </p:cNvSpPr>
          <p:nvPr>
            <p:ph type="sldNum" sz="quarter" idx="12"/>
          </p:nvPr>
        </p:nvSpPr>
        <p:spPr/>
        <p:txBody>
          <a:bodyPr/>
          <a:lstStyle/>
          <a:p>
            <a:pPr>
              <a:defRPr/>
            </a:pPr>
            <a:fld id="{A77B9B6C-FD40-491E-BAD3-07EF45E44149}" type="slidenum">
              <a:rPr lang="en-US" smtClean="0"/>
              <a:pPr>
                <a:defRPr/>
              </a:pPr>
              <a:t>43</a:t>
            </a:fld>
            <a:endParaRPr lang="en-US"/>
          </a:p>
        </p:txBody>
      </p:sp>
      <p:sp>
        <p:nvSpPr>
          <p:cNvPr id="5" name="Footer Placeholder 4"/>
          <p:cNvSpPr>
            <a:spLocks noGrp="1"/>
          </p:cNvSpPr>
          <p:nvPr>
            <p:ph type="ftr" sz="quarter" idx="11"/>
          </p:nvPr>
        </p:nvSpPr>
        <p:spPr/>
        <p:txBody>
          <a:bodyPr/>
          <a:lstStyle/>
          <a:p>
            <a:pPr>
              <a:defRPr/>
            </a:pPr>
            <a:r>
              <a:rPr lang="en-US"/>
              <a:t>©2014 Owens Consulting of Ocean City, LLC</a:t>
            </a:r>
          </a:p>
        </p:txBody>
      </p:sp>
    </p:spTree>
    <p:extLst>
      <p:ext uri="{BB962C8B-B14F-4D97-AF65-F5344CB8AC3E}">
        <p14:creationId xmlns:p14="http://schemas.microsoft.com/office/powerpoint/2010/main" val="3826107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p:txBody>
          <a:bodyPr/>
          <a:lstStyle/>
          <a:p>
            <a:pPr>
              <a:defRPr/>
            </a:pPr>
            <a:fld id="{77A2B87D-13F5-4746-85BD-BD6687AB013D}" type="slidenum">
              <a:rPr lang="en-US" smtClean="0"/>
              <a:pPr>
                <a:defRPr/>
              </a:pPr>
              <a:t>5</a:t>
            </a:fld>
            <a:endParaRPr lang="en-US"/>
          </a:p>
        </p:txBody>
      </p:sp>
      <p:sp>
        <p:nvSpPr>
          <p:cNvPr id="15363" name="Rectangle 2"/>
          <p:cNvSpPr>
            <a:spLocks noGrp="1" noChangeArrowheads="1"/>
          </p:cNvSpPr>
          <p:nvPr>
            <p:ph type="title"/>
          </p:nvPr>
        </p:nvSpPr>
        <p:spPr>
          <a:xfrm>
            <a:off x="457200" y="704850"/>
            <a:ext cx="8229600" cy="895350"/>
          </a:xfrm>
        </p:spPr>
        <p:txBody>
          <a:bodyPr/>
          <a:lstStyle/>
          <a:p>
            <a:pPr eaLnBrk="1" hangingPunct="1"/>
            <a:r>
              <a:rPr lang="en-US" altLang="ja-JP" sz="3600" b="1" dirty="0"/>
              <a:t>Notation Summary</a:t>
            </a:r>
            <a:endParaRPr lang="en-US" sz="3600" b="1" dirty="0"/>
          </a:p>
        </p:txBody>
      </p:sp>
      <p:sp>
        <p:nvSpPr>
          <p:cNvPr id="11268" name="Rectangle 3"/>
          <p:cNvSpPr>
            <a:spLocks noGrp="1" noChangeArrowheads="1"/>
          </p:cNvSpPr>
          <p:nvPr>
            <p:ph type="body" idx="1"/>
          </p:nvPr>
        </p:nvSpPr>
        <p:spPr>
          <a:xfrm>
            <a:off x="457200" y="1600201"/>
            <a:ext cx="8229600" cy="4724400"/>
          </a:xfrm>
        </p:spPr>
        <p:txBody>
          <a:bodyPr/>
          <a:lstStyle/>
          <a:p>
            <a:pPr eaLnBrk="1" hangingPunct="1">
              <a:buFontTx/>
              <a:buNone/>
            </a:pPr>
            <a:r>
              <a:rPr lang="en-US" altLang="ja-JP" u="sng" dirty="0">
                <a:ea typeface="MS PGothic" pitchFamily="34" charset="-128"/>
              </a:rPr>
              <a:t>Bond Price Notation</a:t>
            </a:r>
            <a:endParaRPr lang="en-US" altLang="ja-JP" dirty="0">
              <a:ea typeface="MS PGothic" pitchFamily="34" charset="-128"/>
            </a:endParaRPr>
          </a:p>
          <a:p>
            <a:pPr lvl="1" eaLnBrk="1" hangingPunct="1">
              <a:buFontTx/>
              <a:buNone/>
            </a:pPr>
            <a:r>
              <a:rPr lang="en-US" altLang="ja-JP" dirty="0">
                <a:ea typeface="MS PGothic" pitchFamily="34" charset="-128"/>
              </a:rPr>
              <a:t>F – The face amount (also called the par value) of the bond</a:t>
            </a:r>
          </a:p>
          <a:p>
            <a:pPr lvl="1" eaLnBrk="1" hangingPunct="1">
              <a:buFontTx/>
              <a:buNone/>
            </a:pPr>
            <a:r>
              <a:rPr lang="en-US" altLang="ja-JP" dirty="0">
                <a:ea typeface="MS PGothic" pitchFamily="34" charset="-128"/>
              </a:rPr>
              <a:t>r – The coupon rate per coupon period (six months unless otherwise specified)</a:t>
            </a:r>
          </a:p>
          <a:p>
            <a:pPr lvl="1" eaLnBrk="1" hangingPunct="1">
              <a:buFontTx/>
              <a:buNone/>
            </a:pPr>
            <a:r>
              <a:rPr lang="en-US" altLang="ja-JP" dirty="0">
                <a:ea typeface="MS PGothic" pitchFamily="34" charset="-128"/>
              </a:rPr>
              <a:t>C – The redemption amount on the bond (equal to F unless otherwise noted)</a:t>
            </a:r>
          </a:p>
          <a:p>
            <a:pPr lvl="1" eaLnBrk="1" hangingPunct="1">
              <a:buFontTx/>
              <a:buNone/>
            </a:pPr>
            <a:r>
              <a:rPr lang="en-US" altLang="ja-JP" dirty="0">
                <a:ea typeface="MS PGothic" pitchFamily="34" charset="-128"/>
              </a:rPr>
              <a:t>n - The number of coupon periods until maturity</a:t>
            </a:r>
          </a:p>
          <a:p>
            <a:pPr lvl="1" eaLnBrk="1" hangingPunct="1">
              <a:buFontTx/>
              <a:buNone/>
            </a:pPr>
            <a:r>
              <a:rPr lang="en-US" altLang="ja-JP" dirty="0">
                <a:ea typeface="MS PGothic" pitchFamily="34" charset="-128"/>
              </a:rPr>
              <a:t>j - The yield rate per coupon period</a:t>
            </a:r>
          </a:p>
          <a:p>
            <a:pPr lvl="1" eaLnBrk="1" hangingPunct="1">
              <a:buFontTx/>
              <a:buNone/>
            </a:pPr>
            <a:r>
              <a:rPr lang="en-US" dirty="0">
                <a:ea typeface="MS PGothic" pitchFamily="34" charset="-128"/>
              </a:rPr>
              <a:t>P – Price of Bond</a:t>
            </a:r>
            <a:endParaRPr lang="en-US" dirty="0"/>
          </a:p>
        </p:txBody>
      </p:sp>
      <p:sp>
        <p:nvSpPr>
          <p:cNvPr id="5" name="Footer Placeholder 4"/>
          <p:cNvSpPr>
            <a:spLocks noGrp="1"/>
          </p:cNvSpPr>
          <p:nvPr>
            <p:ph type="ftr" sz="quarter" idx="11"/>
          </p:nvPr>
        </p:nvSpPr>
        <p:spPr/>
        <p:txBody>
          <a:bodyPr/>
          <a:lstStyle/>
          <a:p>
            <a:pPr>
              <a:defRPr/>
            </a:pPr>
            <a:r>
              <a:rPr lang="en-US"/>
              <a:t>©2014 Owens Consulting of Ocean City, LLC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p:txBody>
          <a:bodyPr/>
          <a:lstStyle/>
          <a:p>
            <a:pPr>
              <a:defRPr/>
            </a:pPr>
            <a:fld id="{EDEF669E-23B0-4570-BA4F-28B249C90FE0}" type="slidenum">
              <a:rPr lang="en-US" smtClean="0"/>
              <a:pPr>
                <a:defRPr/>
              </a:pPr>
              <a:t>6</a:t>
            </a:fld>
            <a:endParaRPr lang="en-US"/>
          </a:p>
        </p:txBody>
      </p:sp>
      <p:sp>
        <p:nvSpPr>
          <p:cNvPr id="16387" name="Rectangle 2"/>
          <p:cNvSpPr>
            <a:spLocks noGrp="1" noChangeArrowheads="1"/>
          </p:cNvSpPr>
          <p:nvPr>
            <p:ph type="title"/>
          </p:nvPr>
        </p:nvSpPr>
        <p:spPr>
          <a:xfrm>
            <a:off x="457200" y="704850"/>
            <a:ext cx="8229600" cy="895350"/>
          </a:xfrm>
        </p:spPr>
        <p:txBody>
          <a:bodyPr/>
          <a:lstStyle/>
          <a:p>
            <a:pPr eaLnBrk="1" hangingPunct="1"/>
            <a:r>
              <a:rPr lang="en-US" altLang="ja-JP" sz="3600" b="1" dirty="0"/>
              <a:t>Bond Valuation</a:t>
            </a:r>
            <a:endParaRPr lang="en-US" sz="3600" b="1" dirty="0"/>
          </a:p>
        </p:txBody>
      </p:sp>
      <p:sp>
        <p:nvSpPr>
          <p:cNvPr id="16388" name="Rectangle 3"/>
          <p:cNvSpPr>
            <a:spLocks noGrp="1" noChangeArrowheads="1"/>
          </p:cNvSpPr>
          <p:nvPr>
            <p:ph type="body" idx="1"/>
          </p:nvPr>
        </p:nvSpPr>
        <p:spPr>
          <a:xfrm>
            <a:off x="457200" y="1600201"/>
            <a:ext cx="8229600" cy="4724400"/>
          </a:xfrm>
        </p:spPr>
        <p:txBody>
          <a:bodyPr/>
          <a:lstStyle/>
          <a:p>
            <a:pPr eaLnBrk="1" hangingPunct="1">
              <a:lnSpc>
                <a:spcPct val="90000"/>
              </a:lnSpc>
              <a:buFontTx/>
              <a:buNone/>
            </a:pPr>
            <a:r>
              <a:rPr lang="en-US" sz="2400" dirty="0"/>
              <a:t>Bond Cash Flow &amp; Pricing</a:t>
            </a:r>
          </a:p>
          <a:p>
            <a:pPr eaLnBrk="1" hangingPunct="1">
              <a:lnSpc>
                <a:spcPct val="90000"/>
              </a:lnSpc>
              <a:buFontTx/>
              <a:buNone/>
            </a:pPr>
            <a:r>
              <a:rPr lang="en-US" altLang="ja-JP" sz="2400" dirty="0">
                <a:ea typeface="MS PGothic" pitchFamily="34" charset="-128"/>
              </a:rPr>
              <a:t>0	        1	 2	  3     ….	 n</a:t>
            </a:r>
          </a:p>
          <a:p>
            <a:pPr eaLnBrk="1" hangingPunct="1">
              <a:lnSpc>
                <a:spcPct val="90000"/>
              </a:lnSpc>
              <a:buFontTx/>
              <a:buNone/>
            </a:pPr>
            <a:r>
              <a:rPr lang="en-US" altLang="ja-JP" sz="2400" dirty="0">
                <a:ea typeface="MS PGothic" pitchFamily="34" charset="-128"/>
              </a:rPr>
              <a:t>├───│────│────│───────┤</a:t>
            </a:r>
          </a:p>
          <a:p>
            <a:pPr eaLnBrk="1" hangingPunct="1">
              <a:lnSpc>
                <a:spcPct val="90000"/>
              </a:lnSpc>
              <a:buFontTx/>
              <a:buNone/>
            </a:pPr>
            <a:r>
              <a:rPr lang="en-US" altLang="ja-JP" sz="2400" dirty="0">
                <a:ea typeface="MS PGothic" pitchFamily="34" charset="-128"/>
              </a:rPr>
              <a:t>		Fr	 </a:t>
            </a:r>
            <a:r>
              <a:rPr lang="en-US" altLang="ja-JP" sz="2400" dirty="0" err="1">
                <a:ea typeface="MS PGothic" pitchFamily="34" charset="-128"/>
              </a:rPr>
              <a:t>Fr</a:t>
            </a:r>
            <a:r>
              <a:rPr lang="en-US" altLang="ja-JP" sz="2400" dirty="0">
                <a:ea typeface="MS PGothic" pitchFamily="34" charset="-128"/>
              </a:rPr>
              <a:t>	  </a:t>
            </a:r>
            <a:r>
              <a:rPr lang="en-US" altLang="ja-JP" sz="2400" dirty="0" err="1">
                <a:ea typeface="MS PGothic" pitchFamily="34" charset="-128"/>
              </a:rPr>
              <a:t>Fr</a:t>
            </a:r>
            <a:r>
              <a:rPr lang="en-US" altLang="ja-JP" sz="2400" dirty="0">
                <a:ea typeface="MS PGothic" pitchFamily="34" charset="-128"/>
              </a:rPr>
              <a:t>    ….     </a:t>
            </a:r>
            <a:r>
              <a:rPr lang="en-US" altLang="ja-JP" sz="2400" dirty="0" err="1">
                <a:ea typeface="MS PGothic" pitchFamily="34" charset="-128"/>
              </a:rPr>
              <a:t>Fr+C</a:t>
            </a:r>
            <a:endParaRPr lang="en-US" altLang="ja-JP" sz="2400" dirty="0">
              <a:ea typeface="MS PGothic" pitchFamily="34" charset="-128"/>
            </a:endParaRPr>
          </a:p>
          <a:p>
            <a:pPr eaLnBrk="1" hangingPunct="1">
              <a:lnSpc>
                <a:spcPct val="90000"/>
              </a:lnSpc>
              <a:buFontTx/>
              <a:buNone/>
            </a:pPr>
            <a:endParaRPr lang="en-US" altLang="ja-JP" sz="2400" dirty="0">
              <a:ea typeface="MS PGothic" pitchFamily="34" charset="-128"/>
            </a:endParaRPr>
          </a:p>
          <a:p>
            <a:pPr eaLnBrk="1" hangingPunct="1">
              <a:lnSpc>
                <a:spcPct val="90000"/>
              </a:lnSpc>
              <a:buFontTx/>
              <a:buNone/>
            </a:pPr>
            <a:r>
              <a:rPr lang="en-US" altLang="ja-JP" sz="2400" dirty="0">
                <a:ea typeface="MS PGothic" pitchFamily="34" charset="-128"/>
              </a:rPr>
              <a:t>P = Fr * ( </a:t>
            </a:r>
            <a:r>
              <a:rPr lang="en-US" altLang="ja-JP" sz="2400" dirty="0" err="1">
                <a:ea typeface="MS PGothic" pitchFamily="34" charset="-128"/>
              </a:rPr>
              <a:t>a_angle_n_j</a:t>
            </a:r>
            <a:r>
              <a:rPr lang="en-US" altLang="ja-JP" sz="2400" dirty="0">
                <a:ea typeface="MS PGothic" pitchFamily="34" charset="-128"/>
              </a:rPr>
              <a:t>) + C * </a:t>
            </a:r>
            <a:r>
              <a:rPr lang="en-US" altLang="ja-JP" sz="2400" dirty="0" err="1">
                <a:ea typeface="MS PGothic" pitchFamily="34" charset="-128"/>
              </a:rPr>
              <a:t>v</a:t>
            </a:r>
            <a:r>
              <a:rPr lang="en-US" altLang="ja-JP" sz="2400" baseline="30000" dirty="0" err="1">
                <a:ea typeface="MS PGothic" pitchFamily="34" charset="-128"/>
              </a:rPr>
              <a:t>n</a:t>
            </a:r>
            <a:endParaRPr lang="en-US" altLang="ja-JP" sz="2400" dirty="0">
              <a:ea typeface="MS PGothic" pitchFamily="34" charset="-128"/>
            </a:endParaRPr>
          </a:p>
          <a:p>
            <a:pPr lvl="1" eaLnBrk="1" hangingPunct="1">
              <a:lnSpc>
                <a:spcPct val="90000"/>
              </a:lnSpc>
            </a:pPr>
            <a:r>
              <a:rPr lang="en-US" altLang="ja-JP" sz="2200" dirty="0">
                <a:ea typeface="MS PGothic" pitchFamily="34" charset="-128"/>
              </a:rPr>
              <a:t>the Basic Price Formula, where the interest rate for discounting the cash flows is j.</a:t>
            </a:r>
          </a:p>
          <a:p>
            <a:pPr lvl="1" eaLnBrk="1" hangingPunct="1">
              <a:lnSpc>
                <a:spcPct val="90000"/>
              </a:lnSpc>
            </a:pPr>
            <a:r>
              <a:rPr lang="en-US" altLang="ja-JP" sz="2200" dirty="0">
                <a:ea typeface="MS PGothic" pitchFamily="34" charset="-128"/>
              </a:rPr>
              <a:t>j is the semi-annual effective rate  </a:t>
            </a:r>
          </a:p>
          <a:p>
            <a:pPr eaLnBrk="1" hangingPunct="1">
              <a:lnSpc>
                <a:spcPct val="90000"/>
              </a:lnSpc>
              <a:buFontTx/>
              <a:buNone/>
            </a:pPr>
            <a:r>
              <a:rPr lang="en-US" altLang="ja-JP" sz="2400" dirty="0">
                <a:ea typeface="MS PGothic" pitchFamily="34" charset="-128"/>
              </a:rPr>
              <a:t>Formula assumes that a coupon payment has just been made.</a:t>
            </a:r>
            <a:endParaRPr lang="en-US" sz="2400" dirty="0"/>
          </a:p>
        </p:txBody>
      </p:sp>
      <p:sp>
        <p:nvSpPr>
          <p:cNvPr id="5" name="Footer Placeholder 4"/>
          <p:cNvSpPr>
            <a:spLocks noGrp="1"/>
          </p:cNvSpPr>
          <p:nvPr>
            <p:ph type="ftr" sz="quarter" idx="11"/>
          </p:nvPr>
        </p:nvSpPr>
        <p:spPr/>
        <p:txBody>
          <a:bodyPr/>
          <a:lstStyle/>
          <a:p>
            <a:pPr>
              <a:defRPr/>
            </a:pPr>
            <a:r>
              <a:rPr lang="en-US"/>
              <a:t>©2014 Owens Consulting of Ocean City, LLC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6388">
                                            <p:txEl>
                                              <p:pRg st="5" end="5"/>
                                            </p:txEl>
                                          </p:spTgt>
                                        </p:tgtEl>
                                        <p:attrNameLst>
                                          <p:attrName>style.visibility</p:attrName>
                                        </p:attrNameLst>
                                      </p:cBhvr>
                                      <p:to>
                                        <p:strVal val="visible"/>
                                      </p:to>
                                    </p:set>
                                    <p:anim calcmode="discrete" valueType="clr">
                                      <p:cBhvr override="childStyle">
                                        <p:cTn id="7" dur="1000"/>
                                        <p:tgtEl>
                                          <p:spTgt spid="16388">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1000"/>
                                        <p:tgtEl>
                                          <p:spTgt spid="16388">
                                            <p:txEl>
                                              <p:pRg st="5" end="5"/>
                                            </p:txEl>
                                          </p:spTgt>
                                        </p:tgtEl>
                                        <p:attrNameLst>
                                          <p:attrName>fillcolor</p:attrName>
                                        </p:attrNameLst>
                                      </p:cBhvr>
                                      <p:tavLst>
                                        <p:tav tm="0">
                                          <p:val>
                                            <p:clrVal>
                                              <a:schemeClr val="accent2"/>
                                            </p:clrVal>
                                          </p:val>
                                        </p:tav>
                                        <p:tav tm="50000">
                                          <p:val>
                                            <p:clrVal>
                                              <a:schemeClr val="hlink"/>
                                            </p:clrVal>
                                          </p:val>
                                        </p:tav>
                                      </p:tavLst>
                                    </p:anim>
                                    <p:set>
                                      <p:cBhvr>
                                        <p:cTn id="9" dur="1000"/>
                                        <p:tgtEl>
                                          <p:spTgt spid="16388">
                                            <p:txEl>
                                              <p:pRg st="5" end="5"/>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6388">
                                            <p:txEl>
                                              <p:pRg st="6" end="6"/>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6388">
                                            <p:txEl>
                                              <p:pRg st="7" end="7"/>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638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p:txBody>
          <a:bodyPr/>
          <a:lstStyle/>
          <a:p>
            <a:pPr>
              <a:defRPr/>
            </a:pPr>
            <a:fld id="{D500102D-B3C8-4C9C-9142-348CA07C4F22}" type="slidenum">
              <a:rPr lang="en-US" smtClean="0"/>
              <a:pPr>
                <a:defRPr/>
              </a:pPr>
              <a:t>7</a:t>
            </a:fld>
            <a:endParaRPr lang="en-US"/>
          </a:p>
        </p:txBody>
      </p:sp>
      <p:sp>
        <p:nvSpPr>
          <p:cNvPr id="17411" name="Rectangle 2"/>
          <p:cNvSpPr>
            <a:spLocks noGrp="1" noChangeArrowheads="1"/>
          </p:cNvSpPr>
          <p:nvPr>
            <p:ph type="title"/>
          </p:nvPr>
        </p:nvSpPr>
        <p:spPr>
          <a:xfrm>
            <a:off x="457200" y="704850"/>
            <a:ext cx="8229600" cy="895350"/>
          </a:xfrm>
        </p:spPr>
        <p:txBody>
          <a:bodyPr/>
          <a:lstStyle/>
          <a:p>
            <a:pPr eaLnBrk="1" hangingPunct="1"/>
            <a:r>
              <a:rPr lang="en-US" altLang="ja-JP" sz="3600" b="1" dirty="0"/>
              <a:t>Bond Valuation</a:t>
            </a:r>
            <a:endParaRPr lang="en-US" sz="3600" b="1" dirty="0"/>
          </a:p>
        </p:txBody>
      </p:sp>
      <p:sp>
        <p:nvSpPr>
          <p:cNvPr id="13316" name="Rectangle 3"/>
          <p:cNvSpPr>
            <a:spLocks noGrp="1" noChangeArrowheads="1"/>
          </p:cNvSpPr>
          <p:nvPr>
            <p:ph type="body" idx="1"/>
          </p:nvPr>
        </p:nvSpPr>
        <p:spPr>
          <a:xfrm>
            <a:off x="457200" y="1600201"/>
            <a:ext cx="8229600" cy="4724400"/>
          </a:xfrm>
        </p:spPr>
        <p:txBody>
          <a:bodyPr/>
          <a:lstStyle/>
          <a:p>
            <a:pPr eaLnBrk="1" hangingPunct="1">
              <a:buFontTx/>
              <a:buNone/>
            </a:pPr>
            <a:r>
              <a:rPr lang="en-US" altLang="ja-JP" dirty="0">
                <a:ea typeface="MS PGothic" pitchFamily="34" charset="-128"/>
              </a:rPr>
              <a:t>A 10% bond with semiannual coupons has a face amount of $1,000 and was issued on June 18, 2010.  The first coupon was paid on December 18, 2010, and the bond has a maturity date of June 18, 2030.</a:t>
            </a:r>
          </a:p>
          <a:p>
            <a:pPr eaLnBrk="1" hangingPunct="1">
              <a:buFontTx/>
              <a:buNone/>
            </a:pPr>
            <a:r>
              <a:rPr lang="en-US" altLang="ja-JP" dirty="0">
                <a:ea typeface="MS PGothic" pitchFamily="34" charset="-128"/>
              </a:rPr>
              <a:t>Find the Price of the Bond on its issue date using </a:t>
            </a:r>
            <a:r>
              <a:rPr lang="en-US" altLang="ja-JP" dirty="0" err="1">
                <a:ea typeface="MS PGothic" pitchFamily="34" charset="-128"/>
              </a:rPr>
              <a:t>i</a:t>
            </a:r>
            <a:r>
              <a:rPr lang="en-US" altLang="ja-JP" baseline="30000" dirty="0">
                <a:ea typeface="MS PGothic" pitchFamily="34" charset="-128"/>
              </a:rPr>
              <a:t>(2) </a:t>
            </a:r>
            <a:r>
              <a:rPr lang="en-US" altLang="ja-JP" dirty="0">
                <a:ea typeface="MS PGothic" pitchFamily="34" charset="-128"/>
              </a:rPr>
              <a:t>equal to 5%, 10% and 15%</a:t>
            </a:r>
          </a:p>
          <a:p>
            <a:pPr eaLnBrk="1" hangingPunct="1">
              <a:buFontTx/>
              <a:buNone/>
            </a:pPr>
            <a:r>
              <a:rPr lang="en-US" altLang="ja-JP" dirty="0">
                <a:ea typeface="MS PGothic" pitchFamily="34" charset="-128"/>
              </a:rPr>
              <a:t>N = 40, PMT = 50, FV = 1000</a:t>
            </a:r>
          </a:p>
          <a:p>
            <a:pPr lvl="1" eaLnBrk="1" hangingPunct="1">
              <a:buFontTx/>
              <a:buNone/>
            </a:pPr>
            <a:r>
              <a:rPr lang="en-US" altLang="ja-JP" dirty="0">
                <a:ea typeface="MS PGothic" pitchFamily="34" charset="-128"/>
              </a:rPr>
              <a:t>I/Y = 2.5, CPT PV = -1,627.57</a:t>
            </a:r>
          </a:p>
          <a:p>
            <a:pPr lvl="1" eaLnBrk="1" hangingPunct="1">
              <a:buFontTx/>
              <a:buNone/>
            </a:pPr>
            <a:r>
              <a:rPr lang="en-US" altLang="ja-JP" dirty="0">
                <a:ea typeface="MS PGothic" pitchFamily="34" charset="-128"/>
              </a:rPr>
              <a:t>I/Y = 5, CPT PV = -1,000.00</a:t>
            </a:r>
          </a:p>
          <a:p>
            <a:pPr lvl="1" eaLnBrk="1" hangingPunct="1">
              <a:buFontTx/>
              <a:buNone/>
            </a:pPr>
            <a:r>
              <a:rPr lang="en-US" altLang="ja-JP" dirty="0">
                <a:ea typeface="MS PGothic" pitchFamily="34" charset="-128"/>
              </a:rPr>
              <a:t>I/Y = 7.5, CPT PV = -685.14</a:t>
            </a:r>
          </a:p>
          <a:p>
            <a:pPr lvl="1" eaLnBrk="1" hangingPunct="1">
              <a:buFontTx/>
              <a:buNone/>
            </a:pPr>
            <a:r>
              <a:rPr lang="en-US" altLang="ja-JP" dirty="0">
                <a:ea typeface="MS PGothic" pitchFamily="34" charset="-128"/>
              </a:rPr>
              <a:t>Only need to change the interest rate and </a:t>
            </a:r>
            <a:r>
              <a:rPr lang="en-US" altLang="ja-JP" dirty="0" err="1">
                <a:ea typeface="MS PGothic" pitchFamily="34" charset="-128"/>
              </a:rPr>
              <a:t>recompute</a:t>
            </a:r>
            <a:r>
              <a:rPr lang="en-US" altLang="ja-JP" dirty="0">
                <a:ea typeface="MS PGothic" pitchFamily="34" charset="-128"/>
              </a:rPr>
              <a:t>!</a:t>
            </a:r>
          </a:p>
        </p:txBody>
      </p:sp>
      <p:sp>
        <p:nvSpPr>
          <p:cNvPr id="5" name="Footer Placeholder 4"/>
          <p:cNvSpPr>
            <a:spLocks noGrp="1"/>
          </p:cNvSpPr>
          <p:nvPr>
            <p:ph type="ftr" sz="quarter" idx="11"/>
          </p:nvPr>
        </p:nvSpPr>
        <p:spPr/>
        <p:txBody>
          <a:bodyPr/>
          <a:lstStyle/>
          <a:p>
            <a:pPr>
              <a:defRPr/>
            </a:pPr>
            <a:r>
              <a:rPr lang="en-US"/>
              <a:t>©2014 Owens Consulting of Ocean City, LLC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p:txBody>
          <a:bodyPr/>
          <a:lstStyle/>
          <a:p>
            <a:pPr>
              <a:defRPr/>
            </a:pPr>
            <a:fld id="{F05CCA87-64C3-4D68-9E0F-FFA448975B51}" type="slidenum">
              <a:rPr lang="en-US" smtClean="0"/>
              <a:pPr>
                <a:defRPr/>
              </a:pPr>
              <a:t>8</a:t>
            </a:fld>
            <a:endParaRPr lang="en-US"/>
          </a:p>
        </p:txBody>
      </p:sp>
      <p:sp>
        <p:nvSpPr>
          <p:cNvPr id="18435" name="Rectangle 2"/>
          <p:cNvSpPr>
            <a:spLocks noGrp="1" noChangeArrowheads="1"/>
          </p:cNvSpPr>
          <p:nvPr>
            <p:ph type="title"/>
          </p:nvPr>
        </p:nvSpPr>
        <p:spPr>
          <a:xfrm>
            <a:off x="457200" y="704850"/>
            <a:ext cx="8229600" cy="895350"/>
          </a:xfrm>
        </p:spPr>
        <p:txBody>
          <a:bodyPr/>
          <a:lstStyle/>
          <a:p>
            <a:pPr eaLnBrk="1" hangingPunct="1"/>
            <a:r>
              <a:rPr lang="en-US" altLang="ja-JP" sz="3600" b="1" dirty="0"/>
              <a:t>Bond Valuation</a:t>
            </a:r>
            <a:endParaRPr lang="en-US" sz="3600" b="1" dirty="0"/>
          </a:p>
        </p:txBody>
      </p:sp>
      <p:sp>
        <p:nvSpPr>
          <p:cNvPr id="24580" name="Rectangle 3"/>
          <p:cNvSpPr>
            <a:spLocks noGrp="1" noChangeArrowheads="1"/>
          </p:cNvSpPr>
          <p:nvPr>
            <p:ph type="body" idx="1"/>
          </p:nvPr>
        </p:nvSpPr>
        <p:spPr>
          <a:xfrm>
            <a:off x="457200" y="1600201"/>
            <a:ext cx="8229600" cy="4724400"/>
          </a:xfrm>
        </p:spPr>
        <p:txBody>
          <a:bodyPr/>
          <a:lstStyle/>
          <a:p>
            <a:pPr eaLnBrk="1" hangingPunct="1">
              <a:lnSpc>
                <a:spcPct val="90000"/>
              </a:lnSpc>
            </a:pPr>
            <a:r>
              <a:rPr lang="en-US" dirty="0"/>
              <a:t>Example Results </a:t>
            </a:r>
          </a:p>
          <a:p>
            <a:pPr lvl="1" eaLnBrk="1" hangingPunct="1"/>
            <a:r>
              <a:rPr lang="en-US" altLang="ja-JP" dirty="0">
                <a:ea typeface="MS PGothic" pitchFamily="34" charset="-128"/>
              </a:rPr>
              <a:t>5% = $1,627.57</a:t>
            </a:r>
          </a:p>
          <a:p>
            <a:pPr lvl="1" eaLnBrk="1" hangingPunct="1"/>
            <a:r>
              <a:rPr lang="en-US" altLang="ja-JP" dirty="0">
                <a:ea typeface="MS PGothic" pitchFamily="34" charset="-128"/>
              </a:rPr>
              <a:t>10% = $1,000.00</a:t>
            </a:r>
          </a:p>
          <a:p>
            <a:pPr lvl="1" eaLnBrk="1" hangingPunct="1"/>
            <a:r>
              <a:rPr lang="en-US" altLang="ja-JP" dirty="0">
                <a:ea typeface="MS PGothic" pitchFamily="34" charset="-128"/>
              </a:rPr>
              <a:t>15% =$685.14</a:t>
            </a:r>
          </a:p>
          <a:p>
            <a:pPr eaLnBrk="1" hangingPunct="1">
              <a:lnSpc>
                <a:spcPct val="90000"/>
              </a:lnSpc>
            </a:pPr>
            <a:r>
              <a:rPr lang="en-US" dirty="0"/>
              <a:t>We See the Inverse Relationship Between Interest Rates and Prices.</a:t>
            </a:r>
          </a:p>
          <a:p>
            <a:pPr eaLnBrk="1" hangingPunct="1">
              <a:lnSpc>
                <a:spcPct val="90000"/>
              </a:lnSpc>
            </a:pPr>
            <a:r>
              <a:rPr lang="en-US" dirty="0"/>
              <a:t>If Interest Rates Go Up, Prices Go Down. 10% and $1,000 to 15% and $685.15</a:t>
            </a:r>
          </a:p>
          <a:p>
            <a:pPr lvl="1" eaLnBrk="1" hangingPunct="1">
              <a:lnSpc>
                <a:spcPct val="90000"/>
              </a:lnSpc>
            </a:pPr>
            <a:r>
              <a:rPr lang="en-US" dirty="0"/>
              <a:t>Why?</a:t>
            </a:r>
          </a:p>
          <a:p>
            <a:pPr eaLnBrk="1" hangingPunct="1">
              <a:lnSpc>
                <a:spcPct val="90000"/>
              </a:lnSpc>
            </a:pPr>
            <a:r>
              <a:rPr lang="en-US" dirty="0"/>
              <a:t>If Interest Rates Go Down, Prices Go Up</a:t>
            </a:r>
          </a:p>
          <a:p>
            <a:pPr lvl="1" eaLnBrk="1" hangingPunct="1">
              <a:lnSpc>
                <a:spcPct val="90000"/>
              </a:lnSpc>
            </a:pPr>
            <a:r>
              <a:rPr lang="en-US" dirty="0"/>
              <a:t>Why?</a:t>
            </a:r>
          </a:p>
        </p:txBody>
      </p:sp>
      <p:sp>
        <p:nvSpPr>
          <p:cNvPr id="5" name="Footer Placeholder 4"/>
          <p:cNvSpPr>
            <a:spLocks noGrp="1"/>
          </p:cNvSpPr>
          <p:nvPr>
            <p:ph type="ftr" sz="quarter" idx="11"/>
          </p:nvPr>
        </p:nvSpPr>
        <p:spPr/>
        <p:txBody>
          <a:bodyPr/>
          <a:lstStyle/>
          <a:p>
            <a:pPr>
              <a:defRPr/>
            </a:pPr>
            <a:r>
              <a:rPr lang="en-US"/>
              <a:t>©2014 Owens Consulting of Ocean City, LLC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0">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80">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80">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58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p:txBody>
          <a:bodyPr/>
          <a:lstStyle/>
          <a:p>
            <a:pPr>
              <a:defRPr/>
            </a:pPr>
            <a:fld id="{86957355-CFF6-4CCF-BCA9-323FFC5A34D0}" type="slidenum">
              <a:rPr lang="en-US" smtClean="0"/>
              <a:pPr>
                <a:defRPr/>
              </a:pPr>
              <a:t>9</a:t>
            </a:fld>
            <a:endParaRPr lang="en-US"/>
          </a:p>
        </p:txBody>
      </p:sp>
      <p:sp>
        <p:nvSpPr>
          <p:cNvPr id="26627" name="Rectangle 2"/>
          <p:cNvSpPr>
            <a:spLocks noGrp="1" noChangeArrowheads="1"/>
          </p:cNvSpPr>
          <p:nvPr>
            <p:ph type="title"/>
          </p:nvPr>
        </p:nvSpPr>
        <p:spPr>
          <a:xfrm>
            <a:off x="457200" y="704850"/>
            <a:ext cx="8229600" cy="895350"/>
          </a:xfrm>
        </p:spPr>
        <p:txBody>
          <a:bodyPr/>
          <a:lstStyle/>
          <a:p>
            <a:pPr eaLnBrk="1" hangingPunct="1"/>
            <a:r>
              <a:rPr lang="en-US" altLang="ja-JP" sz="3600" b="1" dirty="0"/>
              <a:t>Premium/Discount</a:t>
            </a:r>
            <a:endParaRPr lang="en-US" sz="3600" b="1" dirty="0"/>
          </a:p>
        </p:txBody>
      </p:sp>
      <p:sp>
        <p:nvSpPr>
          <p:cNvPr id="26628" name="Rectangle 3"/>
          <p:cNvSpPr>
            <a:spLocks noGrp="1" noChangeArrowheads="1"/>
          </p:cNvSpPr>
          <p:nvPr>
            <p:ph type="body" idx="1"/>
          </p:nvPr>
        </p:nvSpPr>
        <p:spPr>
          <a:xfrm>
            <a:off x="457200" y="1600201"/>
            <a:ext cx="8229600" cy="4724400"/>
          </a:xfrm>
        </p:spPr>
        <p:txBody>
          <a:bodyPr/>
          <a:lstStyle/>
          <a:p>
            <a:pPr eaLnBrk="1" hangingPunct="1">
              <a:lnSpc>
                <a:spcPct val="90000"/>
              </a:lnSpc>
              <a:buFontTx/>
              <a:buNone/>
            </a:pPr>
            <a:r>
              <a:rPr lang="en-US" altLang="ja-JP" sz="2800" dirty="0">
                <a:ea typeface="MS PGothic" pitchFamily="34" charset="-128"/>
              </a:rPr>
              <a:t>Premium, if a bond is bought at a price &gt; Par it is said to be bought at a premium.  The Premium is the difference between Price and Par = P - F</a:t>
            </a:r>
          </a:p>
          <a:p>
            <a:pPr eaLnBrk="1" hangingPunct="1">
              <a:lnSpc>
                <a:spcPct val="90000"/>
              </a:lnSpc>
              <a:buFontTx/>
              <a:buNone/>
            </a:pPr>
            <a:endParaRPr lang="en-US" altLang="ja-JP" sz="2800" dirty="0">
              <a:ea typeface="MS PGothic" pitchFamily="34" charset="-128"/>
            </a:endParaRPr>
          </a:p>
          <a:p>
            <a:pPr eaLnBrk="1" hangingPunct="1">
              <a:lnSpc>
                <a:spcPct val="90000"/>
              </a:lnSpc>
              <a:buFontTx/>
              <a:buNone/>
            </a:pPr>
            <a:r>
              <a:rPr lang="en-US" altLang="ja-JP" sz="2800" dirty="0">
                <a:ea typeface="MS PGothic" pitchFamily="34" charset="-128"/>
              </a:rPr>
              <a:t>Discount, is a bond is bought at a price &lt; par, it is said to be bought at a discount.  The Discount is the difference between Par and Price = F – P.</a:t>
            </a:r>
          </a:p>
          <a:p>
            <a:pPr eaLnBrk="1" hangingPunct="1">
              <a:lnSpc>
                <a:spcPct val="90000"/>
              </a:lnSpc>
              <a:buFontTx/>
              <a:buNone/>
            </a:pPr>
            <a:endParaRPr lang="en-US" altLang="ja-JP" sz="2800" dirty="0">
              <a:ea typeface="MS PGothic" pitchFamily="34" charset="-128"/>
            </a:endParaRPr>
          </a:p>
          <a:p>
            <a:pPr eaLnBrk="1" hangingPunct="1">
              <a:lnSpc>
                <a:spcPct val="90000"/>
              </a:lnSpc>
              <a:buFontTx/>
              <a:buNone/>
            </a:pPr>
            <a:r>
              <a:rPr lang="en-US" altLang="ja-JP" sz="2800" dirty="0">
                <a:ea typeface="MS PGothic" pitchFamily="34" charset="-128"/>
              </a:rPr>
              <a:t>Yield Rate per Coupon Period, j, is the return to the investor of the bond purchase. </a:t>
            </a:r>
            <a:endParaRPr lang="en-US" sz="2800" dirty="0"/>
          </a:p>
        </p:txBody>
      </p:sp>
      <p:sp>
        <p:nvSpPr>
          <p:cNvPr id="5" name="Footer Placeholder 4"/>
          <p:cNvSpPr>
            <a:spLocks noGrp="1"/>
          </p:cNvSpPr>
          <p:nvPr>
            <p:ph type="ftr" sz="quarter" idx="11"/>
          </p:nvPr>
        </p:nvSpPr>
        <p:spPr/>
        <p:txBody>
          <a:bodyPr/>
          <a:lstStyle/>
          <a:p>
            <a:pPr>
              <a:defRPr/>
            </a:pPr>
            <a:r>
              <a:rPr lang="en-US"/>
              <a:t>©2014 Owens Consulting of Ocean City, LLC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3998</TotalTime>
  <Words>3417</Words>
  <Application>Microsoft Office PowerPoint</Application>
  <PresentationFormat>On-screen Show (4:3)</PresentationFormat>
  <Paragraphs>415</Paragraphs>
  <Slides>43</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2" baseType="lpstr">
      <vt:lpstr>ＭＳ Ｐゴシック</vt:lpstr>
      <vt:lpstr>ＭＳ Ｐゴシック</vt:lpstr>
      <vt:lpstr>Arial</vt:lpstr>
      <vt:lpstr>Calibri</vt:lpstr>
      <vt:lpstr>Constantia</vt:lpstr>
      <vt:lpstr>Wingdings</vt:lpstr>
      <vt:lpstr>Wingdings 2</vt:lpstr>
      <vt:lpstr>Flow</vt:lpstr>
      <vt:lpstr>Equation</vt:lpstr>
      <vt:lpstr>Exam FM: Module 4  Sections 4.1, 4.2 Bonds</vt:lpstr>
      <vt:lpstr>Module 4 Bonds </vt:lpstr>
      <vt:lpstr>Module 4 Bonds </vt:lpstr>
      <vt:lpstr>Vocabulary/Definitions</vt:lpstr>
      <vt:lpstr>Notation Summary</vt:lpstr>
      <vt:lpstr>Bond Valuation</vt:lpstr>
      <vt:lpstr>Bond Valuation</vt:lpstr>
      <vt:lpstr>Bond Valuation</vt:lpstr>
      <vt:lpstr>Premium/Discount</vt:lpstr>
      <vt:lpstr>Premium/Discount</vt:lpstr>
      <vt:lpstr>Premium/Discount</vt:lpstr>
      <vt:lpstr>Other Pricing Formulas</vt:lpstr>
      <vt:lpstr>Other Pricing Formulas</vt:lpstr>
      <vt:lpstr>Bond Amortization</vt:lpstr>
      <vt:lpstr>Bond Amortization </vt:lpstr>
      <vt:lpstr>Bond Amortization </vt:lpstr>
      <vt:lpstr>Bond Amortization </vt:lpstr>
      <vt:lpstr>Bond Amortization </vt:lpstr>
      <vt:lpstr>Credits</vt:lpstr>
      <vt:lpstr>Exam FM Module 4: Section 4.3</vt:lpstr>
      <vt:lpstr>Callable Bonds</vt:lpstr>
      <vt:lpstr>Callable Bonds</vt:lpstr>
      <vt:lpstr>Callable Bonds</vt:lpstr>
      <vt:lpstr>Callable Bonds</vt:lpstr>
      <vt:lpstr>Callable Bonds</vt:lpstr>
      <vt:lpstr>Callable Bonds</vt:lpstr>
      <vt:lpstr>Callable Bonds</vt:lpstr>
      <vt:lpstr>Callable Bonds</vt:lpstr>
      <vt:lpstr>Callable Bonds</vt:lpstr>
      <vt:lpstr>Callable Bonds</vt:lpstr>
      <vt:lpstr>Credits</vt:lpstr>
      <vt:lpstr>Callable Bonds</vt:lpstr>
      <vt:lpstr>Exam FM Module 4: Section 4.4</vt:lpstr>
      <vt:lpstr> Valuing a Bond After Its Issue Date</vt:lpstr>
      <vt:lpstr> Valuing a Bond After Its Issue Date</vt:lpstr>
      <vt:lpstr> Valuing a Bond After Its Issue Date</vt:lpstr>
      <vt:lpstr> Valuing a Bond After Its Issue Date</vt:lpstr>
      <vt:lpstr> Valuing a Bond After Its Issue Date</vt:lpstr>
      <vt:lpstr> Valuing a Bond After Its Issue Date</vt:lpstr>
      <vt:lpstr> Valuing a Bond After Its Issue Date</vt:lpstr>
      <vt:lpstr> Valuing a Bond After Its Issue Date</vt:lpstr>
      <vt:lpstr> Valuing a Bond After Its Issue Date</vt:lpstr>
      <vt:lpstr>Credits</vt:lpstr>
    </vt:vector>
  </TitlesOfParts>
  <Company>Drexel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480 Financial Math for Actuaries Winter 2010</dc:title>
  <dc:creator>joe</dc:creator>
  <cp:lastModifiedBy>Duncan, Tyrone E.</cp:lastModifiedBy>
  <cp:revision>286</cp:revision>
  <dcterms:created xsi:type="dcterms:W3CDTF">2009-11-29T20:22:12Z</dcterms:created>
  <dcterms:modified xsi:type="dcterms:W3CDTF">2020-03-28T18:22:38Z</dcterms:modified>
</cp:coreProperties>
</file>